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0"/>
  </p:notesMasterIdLst>
  <p:sldIdLst>
    <p:sldId id="256" r:id="rId2"/>
    <p:sldId id="258" r:id="rId3"/>
    <p:sldId id="259" r:id="rId4"/>
    <p:sldId id="260" r:id="rId5"/>
    <p:sldId id="261" r:id="rId6"/>
    <p:sldId id="301" r:id="rId7"/>
    <p:sldId id="305" r:id="rId8"/>
    <p:sldId id="306" r:id="rId9"/>
    <p:sldId id="304" r:id="rId10"/>
    <p:sldId id="263" r:id="rId11"/>
    <p:sldId id="307" r:id="rId12"/>
    <p:sldId id="262" r:id="rId13"/>
    <p:sldId id="309" r:id="rId14"/>
    <p:sldId id="308" r:id="rId15"/>
    <p:sldId id="264" r:id="rId16"/>
    <p:sldId id="265" r:id="rId17"/>
    <p:sldId id="310" r:id="rId18"/>
    <p:sldId id="311" r:id="rId19"/>
    <p:sldId id="312" r:id="rId20"/>
    <p:sldId id="268" r:id="rId21"/>
    <p:sldId id="313" r:id="rId22"/>
    <p:sldId id="315" r:id="rId23"/>
    <p:sldId id="314" r:id="rId24"/>
    <p:sldId id="345" r:id="rId25"/>
    <p:sldId id="316" r:id="rId26"/>
    <p:sldId id="317" r:id="rId27"/>
    <p:sldId id="321" r:id="rId28"/>
    <p:sldId id="325" r:id="rId29"/>
    <p:sldId id="320" r:id="rId30"/>
    <p:sldId id="318" r:id="rId31"/>
    <p:sldId id="319" r:id="rId32"/>
    <p:sldId id="322" r:id="rId33"/>
    <p:sldId id="323" r:id="rId34"/>
    <p:sldId id="324" r:id="rId35"/>
    <p:sldId id="326" r:id="rId36"/>
    <p:sldId id="327" r:id="rId37"/>
    <p:sldId id="328" r:id="rId38"/>
    <p:sldId id="329" r:id="rId39"/>
    <p:sldId id="330" r:id="rId40"/>
    <p:sldId id="331" r:id="rId41"/>
    <p:sldId id="336" r:id="rId42"/>
    <p:sldId id="333" r:id="rId43"/>
    <p:sldId id="337" r:id="rId44"/>
    <p:sldId id="339" r:id="rId45"/>
    <p:sldId id="338" r:id="rId46"/>
    <p:sldId id="332" r:id="rId47"/>
    <p:sldId id="349" r:id="rId48"/>
    <p:sldId id="347" r:id="rId49"/>
    <p:sldId id="348" r:id="rId50"/>
    <p:sldId id="350" r:id="rId51"/>
    <p:sldId id="351" r:id="rId52"/>
    <p:sldId id="352" r:id="rId53"/>
    <p:sldId id="353" r:id="rId54"/>
    <p:sldId id="354" r:id="rId55"/>
    <p:sldId id="355" r:id="rId56"/>
    <p:sldId id="356" r:id="rId57"/>
    <p:sldId id="357" r:id="rId58"/>
    <p:sldId id="358" r:id="rId59"/>
    <p:sldId id="359" r:id="rId60"/>
    <p:sldId id="360" r:id="rId61"/>
    <p:sldId id="346" r:id="rId62"/>
    <p:sldId id="340" r:id="rId63"/>
    <p:sldId id="341" r:id="rId64"/>
    <p:sldId id="342" r:id="rId65"/>
    <p:sldId id="343" r:id="rId66"/>
    <p:sldId id="344" r:id="rId67"/>
    <p:sldId id="303" r:id="rId68"/>
    <p:sldId id="280"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ambria" panose="02040503050406030204" pitchFamily="18" charset="0"/>
      <p:regular r:id="rId75"/>
      <p:bold r:id="rId76"/>
      <p:italic r:id="rId77"/>
      <p:boldItalic r:id="rId78"/>
    </p:embeddedFont>
    <p:embeddedFont>
      <p:font typeface="DM Sans" panose="020B0604020202020204" charset="0"/>
      <p:regular r:id="rId79"/>
      <p:bold r:id="rId80"/>
      <p:italic r:id="rId81"/>
      <p:boldItalic r:id="rId82"/>
    </p:embeddedFont>
    <p:embeddedFont>
      <p:font typeface="Helvetica Neue" panose="020B0604020202020204" charset="0"/>
      <p:bold r:id="rId83"/>
      <p:boldItalic r:id="rId84"/>
    </p:embeddedFont>
    <p:embeddedFont>
      <p:font typeface="Lato" panose="020F0502020204030203" pitchFamily="34" charset="0"/>
      <p:regular r:id="rId85"/>
      <p:bold r:id="rId86"/>
      <p:italic r:id="rId87"/>
      <p:boldItalic r:id="rId88"/>
    </p:embeddedFont>
    <p:embeddedFont>
      <p:font typeface="Merriweather" panose="00000500000000000000" pitchFamily="2" charset="0"/>
      <p:regular r:id="rId89"/>
      <p:bold r:id="rId90"/>
      <p:italic r:id="rId91"/>
      <p:boldItalic r:id="rId92"/>
    </p:embeddedFont>
    <p:embeddedFont>
      <p:font typeface="Playfair Display" panose="00000500000000000000" pitchFamily="2" charset="0"/>
      <p:regular r:id="rId93"/>
      <p:italic r:id="rId94"/>
    </p:embeddedFont>
    <p:embeddedFont>
      <p:font typeface="Roboto" panose="02000000000000000000" pitchFamily="2" charset="0"/>
      <p:regular r:id="rId95"/>
      <p:bold r:id="rId96"/>
      <p:italic r:id="rId97"/>
      <p:boldItalic r:id="rId98"/>
    </p:embeddedFont>
    <p:embeddedFont>
      <p:font typeface="Syncopate" panose="020B0604020202020204" charset="0"/>
      <p:regular r:id="rId99"/>
      <p:bold r:id="rId100"/>
    </p:embeddedFont>
    <p:embeddedFont>
      <p:font typeface="Trebuchet MS" panose="020B0603020202020204" pitchFamily="3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9E1916-7C51-43AA-B0D8-5BEC9642EB93}">
  <a:tblStyle styleId="{CD9E1916-7C51-43AA-B0D8-5BEC9642EB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113" d="100"/>
          <a:sy n="113" d="100"/>
        </p:scale>
        <p:origin x="6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3.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30dff48b1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30dff48b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372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30dff48b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30dff48b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140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159b6e79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159b6e79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96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96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83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62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30dff48b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30dff48b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159b6e79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159b6e79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175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04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428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993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432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133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16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78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30dff48b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30dff48b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011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544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30dff48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30dff48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361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402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95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31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857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032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437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5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30dff48b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30dff48b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140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718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981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30dff48b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30dff48b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124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776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319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092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445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2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f30dff48b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f30dff48b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567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92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380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172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2771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184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900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539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30dff48b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30dff48b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494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48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30dff48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30dff48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0898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883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138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38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30dff48b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30dff48b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9453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fb8b1497b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fb8b1497b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296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159b6e793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159b6e793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30dff48b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30dff48b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64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30dff48b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30dff48b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779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159b6e79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159b6e79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444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2300" y="965038"/>
            <a:ext cx="6041400" cy="16707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41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32300" y="2860788"/>
            <a:ext cx="4834500" cy="973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rot="10800000">
            <a:off x="228725" y="282000"/>
            <a:ext cx="0" cy="2176200"/>
          </a:xfrm>
          <a:prstGeom prst="straightConnector1">
            <a:avLst/>
          </a:prstGeom>
          <a:noFill/>
          <a:ln w="38100" cap="flat" cmpd="sng">
            <a:solidFill>
              <a:schemeClr val="lt1"/>
            </a:solidFill>
            <a:prstDash val="solid"/>
            <a:round/>
            <a:headEnd type="oval" w="med" len="med"/>
            <a:tailEnd type="oval" w="med" len="med"/>
          </a:ln>
        </p:spPr>
      </p:cxnSp>
      <p:grpSp>
        <p:nvGrpSpPr>
          <p:cNvPr id="12" name="Google Shape;12;p2"/>
          <p:cNvGrpSpPr/>
          <p:nvPr/>
        </p:nvGrpSpPr>
        <p:grpSpPr>
          <a:xfrm>
            <a:off x="505500" y="4303291"/>
            <a:ext cx="8119775" cy="549900"/>
            <a:chOff x="505500" y="4303291"/>
            <a:chExt cx="8119775" cy="549900"/>
          </a:xfrm>
        </p:grpSpPr>
        <p:sp>
          <p:nvSpPr>
            <p:cNvPr id="13" name="Google Shape;13;p2"/>
            <p:cNvSpPr/>
            <p:nvPr/>
          </p:nvSpPr>
          <p:spPr>
            <a:xfrm>
              <a:off x="505500" y="46698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4" name="Google Shape;14;p2"/>
            <p:cNvSpPr/>
            <p:nvPr/>
          </p:nvSpPr>
          <p:spPr>
            <a:xfrm>
              <a:off x="505500" y="44865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5" name="Google Shape;15;p2"/>
            <p:cNvSpPr/>
            <p:nvPr/>
          </p:nvSpPr>
          <p:spPr>
            <a:xfrm>
              <a:off x="505500" y="43032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grpSp>
      <p:cxnSp>
        <p:nvCxnSpPr>
          <p:cNvPr id="16" name="Google Shape;16;p2"/>
          <p:cNvCxnSpPr/>
          <p:nvPr/>
        </p:nvCxnSpPr>
        <p:spPr>
          <a:xfrm>
            <a:off x="6715125" y="313275"/>
            <a:ext cx="2682300" cy="324000"/>
          </a:xfrm>
          <a:prstGeom prst="bentConnector3">
            <a:avLst>
              <a:gd name="adj1" fmla="val 82385"/>
            </a:avLst>
          </a:prstGeom>
          <a:noFill/>
          <a:ln w="3810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8" name="Google Shape;118;p17"/>
          <p:cNvSpPr txBox="1">
            <a:spLocks noGrp="1"/>
          </p:cNvSpPr>
          <p:nvPr>
            <p:ph type="title" idx="2"/>
          </p:nvPr>
        </p:nvSpPr>
        <p:spPr>
          <a:xfrm>
            <a:off x="1898725" y="1884071"/>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Font typeface="Syncopate"/>
              <a:buNone/>
              <a:defRPr sz="2400" b="1">
                <a:latin typeface="Syncopate"/>
                <a:ea typeface="Syncopate"/>
                <a:cs typeface="Syncopate"/>
                <a:sym typeface="Syncopate"/>
              </a:defRPr>
            </a:lvl2pPr>
            <a:lvl3pPr lvl="2" algn="ctr" rtl="0">
              <a:spcBef>
                <a:spcPts val="0"/>
              </a:spcBef>
              <a:spcAft>
                <a:spcPts val="0"/>
              </a:spcAft>
              <a:buSzPts val="2400"/>
              <a:buFont typeface="Syncopate"/>
              <a:buNone/>
              <a:defRPr sz="2400" b="1">
                <a:latin typeface="Syncopate"/>
                <a:ea typeface="Syncopate"/>
                <a:cs typeface="Syncopate"/>
                <a:sym typeface="Syncopate"/>
              </a:defRPr>
            </a:lvl3pPr>
            <a:lvl4pPr lvl="3" algn="ctr" rtl="0">
              <a:spcBef>
                <a:spcPts val="0"/>
              </a:spcBef>
              <a:spcAft>
                <a:spcPts val="0"/>
              </a:spcAft>
              <a:buSzPts val="2400"/>
              <a:buFont typeface="Syncopate"/>
              <a:buNone/>
              <a:defRPr sz="2400" b="1">
                <a:latin typeface="Syncopate"/>
                <a:ea typeface="Syncopate"/>
                <a:cs typeface="Syncopate"/>
                <a:sym typeface="Syncopate"/>
              </a:defRPr>
            </a:lvl4pPr>
            <a:lvl5pPr lvl="4" algn="ctr" rtl="0">
              <a:spcBef>
                <a:spcPts val="0"/>
              </a:spcBef>
              <a:spcAft>
                <a:spcPts val="0"/>
              </a:spcAft>
              <a:buSzPts val="2400"/>
              <a:buFont typeface="Syncopate"/>
              <a:buNone/>
              <a:defRPr sz="2400" b="1">
                <a:latin typeface="Syncopate"/>
                <a:ea typeface="Syncopate"/>
                <a:cs typeface="Syncopate"/>
                <a:sym typeface="Syncopate"/>
              </a:defRPr>
            </a:lvl5pPr>
            <a:lvl6pPr lvl="5" algn="ctr" rtl="0">
              <a:spcBef>
                <a:spcPts val="0"/>
              </a:spcBef>
              <a:spcAft>
                <a:spcPts val="0"/>
              </a:spcAft>
              <a:buSzPts val="2400"/>
              <a:buFont typeface="Syncopate"/>
              <a:buNone/>
              <a:defRPr sz="2400" b="1">
                <a:latin typeface="Syncopate"/>
                <a:ea typeface="Syncopate"/>
                <a:cs typeface="Syncopate"/>
                <a:sym typeface="Syncopate"/>
              </a:defRPr>
            </a:lvl6pPr>
            <a:lvl7pPr lvl="6" algn="ctr" rtl="0">
              <a:spcBef>
                <a:spcPts val="0"/>
              </a:spcBef>
              <a:spcAft>
                <a:spcPts val="0"/>
              </a:spcAft>
              <a:buSzPts val="2400"/>
              <a:buFont typeface="Syncopate"/>
              <a:buNone/>
              <a:defRPr sz="2400" b="1">
                <a:latin typeface="Syncopate"/>
                <a:ea typeface="Syncopate"/>
                <a:cs typeface="Syncopate"/>
                <a:sym typeface="Syncopate"/>
              </a:defRPr>
            </a:lvl7pPr>
            <a:lvl8pPr lvl="7" algn="ctr" rtl="0">
              <a:spcBef>
                <a:spcPts val="0"/>
              </a:spcBef>
              <a:spcAft>
                <a:spcPts val="0"/>
              </a:spcAft>
              <a:buSzPts val="2400"/>
              <a:buFont typeface="Syncopate"/>
              <a:buNone/>
              <a:defRPr sz="2400" b="1">
                <a:latin typeface="Syncopate"/>
                <a:ea typeface="Syncopate"/>
                <a:cs typeface="Syncopate"/>
                <a:sym typeface="Syncopate"/>
              </a:defRPr>
            </a:lvl8pPr>
            <a:lvl9pPr lvl="8" algn="ctr" rtl="0">
              <a:spcBef>
                <a:spcPts val="0"/>
              </a:spcBef>
              <a:spcAft>
                <a:spcPts val="0"/>
              </a:spcAft>
              <a:buSzPts val="2400"/>
              <a:buFont typeface="Syncopate"/>
              <a:buNone/>
              <a:defRPr sz="2400" b="1">
                <a:latin typeface="Syncopate"/>
                <a:ea typeface="Syncopate"/>
                <a:cs typeface="Syncopate"/>
                <a:sym typeface="Syncopate"/>
              </a:defRPr>
            </a:lvl9pPr>
          </a:lstStyle>
          <a:p>
            <a:endParaRPr/>
          </a:p>
        </p:txBody>
      </p:sp>
      <p:sp>
        <p:nvSpPr>
          <p:cNvPr id="119" name="Google Shape;119;p17"/>
          <p:cNvSpPr txBox="1">
            <a:spLocks noGrp="1"/>
          </p:cNvSpPr>
          <p:nvPr>
            <p:ph type="subTitle" idx="1"/>
          </p:nvPr>
        </p:nvSpPr>
        <p:spPr>
          <a:xfrm>
            <a:off x="1898725" y="2308978"/>
            <a:ext cx="2336400" cy="4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7"/>
          <p:cNvSpPr txBox="1">
            <a:spLocks noGrp="1"/>
          </p:cNvSpPr>
          <p:nvPr>
            <p:ph type="title" idx="3"/>
          </p:nvPr>
        </p:nvSpPr>
        <p:spPr>
          <a:xfrm>
            <a:off x="4908875" y="1884071"/>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Font typeface="Syncopate"/>
              <a:buNone/>
              <a:defRPr sz="2400" b="1">
                <a:latin typeface="Syncopate"/>
                <a:ea typeface="Syncopate"/>
                <a:cs typeface="Syncopate"/>
                <a:sym typeface="Syncopate"/>
              </a:defRPr>
            </a:lvl2pPr>
            <a:lvl3pPr lvl="2" algn="ctr" rtl="0">
              <a:spcBef>
                <a:spcPts val="0"/>
              </a:spcBef>
              <a:spcAft>
                <a:spcPts val="0"/>
              </a:spcAft>
              <a:buSzPts val="2400"/>
              <a:buFont typeface="Syncopate"/>
              <a:buNone/>
              <a:defRPr sz="2400" b="1">
                <a:latin typeface="Syncopate"/>
                <a:ea typeface="Syncopate"/>
                <a:cs typeface="Syncopate"/>
                <a:sym typeface="Syncopate"/>
              </a:defRPr>
            </a:lvl3pPr>
            <a:lvl4pPr lvl="3" algn="ctr" rtl="0">
              <a:spcBef>
                <a:spcPts val="0"/>
              </a:spcBef>
              <a:spcAft>
                <a:spcPts val="0"/>
              </a:spcAft>
              <a:buSzPts val="2400"/>
              <a:buFont typeface="Syncopate"/>
              <a:buNone/>
              <a:defRPr sz="2400" b="1">
                <a:latin typeface="Syncopate"/>
                <a:ea typeface="Syncopate"/>
                <a:cs typeface="Syncopate"/>
                <a:sym typeface="Syncopate"/>
              </a:defRPr>
            </a:lvl4pPr>
            <a:lvl5pPr lvl="4" algn="ctr" rtl="0">
              <a:spcBef>
                <a:spcPts val="0"/>
              </a:spcBef>
              <a:spcAft>
                <a:spcPts val="0"/>
              </a:spcAft>
              <a:buSzPts val="2400"/>
              <a:buFont typeface="Syncopate"/>
              <a:buNone/>
              <a:defRPr sz="2400" b="1">
                <a:latin typeface="Syncopate"/>
                <a:ea typeface="Syncopate"/>
                <a:cs typeface="Syncopate"/>
                <a:sym typeface="Syncopate"/>
              </a:defRPr>
            </a:lvl5pPr>
            <a:lvl6pPr lvl="5" algn="ctr" rtl="0">
              <a:spcBef>
                <a:spcPts val="0"/>
              </a:spcBef>
              <a:spcAft>
                <a:spcPts val="0"/>
              </a:spcAft>
              <a:buSzPts val="2400"/>
              <a:buFont typeface="Syncopate"/>
              <a:buNone/>
              <a:defRPr sz="2400" b="1">
                <a:latin typeface="Syncopate"/>
                <a:ea typeface="Syncopate"/>
                <a:cs typeface="Syncopate"/>
                <a:sym typeface="Syncopate"/>
              </a:defRPr>
            </a:lvl6pPr>
            <a:lvl7pPr lvl="6" algn="ctr" rtl="0">
              <a:spcBef>
                <a:spcPts val="0"/>
              </a:spcBef>
              <a:spcAft>
                <a:spcPts val="0"/>
              </a:spcAft>
              <a:buSzPts val="2400"/>
              <a:buFont typeface="Syncopate"/>
              <a:buNone/>
              <a:defRPr sz="2400" b="1">
                <a:latin typeface="Syncopate"/>
                <a:ea typeface="Syncopate"/>
                <a:cs typeface="Syncopate"/>
                <a:sym typeface="Syncopate"/>
              </a:defRPr>
            </a:lvl7pPr>
            <a:lvl8pPr lvl="7" algn="ctr" rtl="0">
              <a:spcBef>
                <a:spcPts val="0"/>
              </a:spcBef>
              <a:spcAft>
                <a:spcPts val="0"/>
              </a:spcAft>
              <a:buSzPts val="2400"/>
              <a:buFont typeface="Syncopate"/>
              <a:buNone/>
              <a:defRPr sz="2400" b="1">
                <a:latin typeface="Syncopate"/>
                <a:ea typeface="Syncopate"/>
                <a:cs typeface="Syncopate"/>
                <a:sym typeface="Syncopate"/>
              </a:defRPr>
            </a:lvl8pPr>
            <a:lvl9pPr lvl="8" algn="ctr" rtl="0">
              <a:spcBef>
                <a:spcPts val="0"/>
              </a:spcBef>
              <a:spcAft>
                <a:spcPts val="0"/>
              </a:spcAft>
              <a:buSzPts val="2400"/>
              <a:buFont typeface="Syncopate"/>
              <a:buNone/>
              <a:defRPr sz="2400" b="1">
                <a:latin typeface="Syncopate"/>
                <a:ea typeface="Syncopate"/>
                <a:cs typeface="Syncopate"/>
                <a:sym typeface="Syncopate"/>
              </a:defRPr>
            </a:lvl9pPr>
          </a:lstStyle>
          <a:p>
            <a:endParaRPr/>
          </a:p>
        </p:txBody>
      </p:sp>
      <p:sp>
        <p:nvSpPr>
          <p:cNvPr id="121" name="Google Shape;121;p17"/>
          <p:cNvSpPr txBox="1">
            <a:spLocks noGrp="1"/>
          </p:cNvSpPr>
          <p:nvPr>
            <p:ph type="subTitle" idx="4"/>
          </p:nvPr>
        </p:nvSpPr>
        <p:spPr>
          <a:xfrm>
            <a:off x="4908875" y="2308978"/>
            <a:ext cx="2336400" cy="4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7"/>
          <p:cNvSpPr txBox="1">
            <a:spLocks noGrp="1"/>
          </p:cNvSpPr>
          <p:nvPr>
            <p:ph type="title" idx="5"/>
          </p:nvPr>
        </p:nvSpPr>
        <p:spPr>
          <a:xfrm>
            <a:off x="1898725" y="3658559"/>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Font typeface="Syncopate"/>
              <a:buNone/>
              <a:defRPr sz="2400" b="1">
                <a:latin typeface="Syncopate"/>
                <a:ea typeface="Syncopate"/>
                <a:cs typeface="Syncopate"/>
                <a:sym typeface="Syncopate"/>
              </a:defRPr>
            </a:lvl2pPr>
            <a:lvl3pPr lvl="2" algn="ctr" rtl="0">
              <a:spcBef>
                <a:spcPts val="0"/>
              </a:spcBef>
              <a:spcAft>
                <a:spcPts val="0"/>
              </a:spcAft>
              <a:buSzPts val="2400"/>
              <a:buFont typeface="Syncopate"/>
              <a:buNone/>
              <a:defRPr sz="2400" b="1">
                <a:latin typeface="Syncopate"/>
                <a:ea typeface="Syncopate"/>
                <a:cs typeface="Syncopate"/>
                <a:sym typeface="Syncopate"/>
              </a:defRPr>
            </a:lvl3pPr>
            <a:lvl4pPr lvl="3" algn="ctr" rtl="0">
              <a:spcBef>
                <a:spcPts val="0"/>
              </a:spcBef>
              <a:spcAft>
                <a:spcPts val="0"/>
              </a:spcAft>
              <a:buSzPts val="2400"/>
              <a:buFont typeface="Syncopate"/>
              <a:buNone/>
              <a:defRPr sz="2400" b="1">
                <a:latin typeface="Syncopate"/>
                <a:ea typeface="Syncopate"/>
                <a:cs typeface="Syncopate"/>
                <a:sym typeface="Syncopate"/>
              </a:defRPr>
            </a:lvl4pPr>
            <a:lvl5pPr lvl="4" algn="ctr" rtl="0">
              <a:spcBef>
                <a:spcPts val="0"/>
              </a:spcBef>
              <a:spcAft>
                <a:spcPts val="0"/>
              </a:spcAft>
              <a:buSzPts val="2400"/>
              <a:buFont typeface="Syncopate"/>
              <a:buNone/>
              <a:defRPr sz="2400" b="1">
                <a:latin typeface="Syncopate"/>
                <a:ea typeface="Syncopate"/>
                <a:cs typeface="Syncopate"/>
                <a:sym typeface="Syncopate"/>
              </a:defRPr>
            </a:lvl5pPr>
            <a:lvl6pPr lvl="5" algn="ctr" rtl="0">
              <a:spcBef>
                <a:spcPts val="0"/>
              </a:spcBef>
              <a:spcAft>
                <a:spcPts val="0"/>
              </a:spcAft>
              <a:buSzPts val="2400"/>
              <a:buFont typeface="Syncopate"/>
              <a:buNone/>
              <a:defRPr sz="2400" b="1">
                <a:latin typeface="Syncopate"/>
                <a:ea typeface="Syncopate"/>
                <a:cs typeface="Syncopate"/>
                <a:sym typeface="Syncopate"/>
              </a:defRPr>
            </a:lvl6pPr>
            <a:lvl7pPr lvl="6" algn="ctr" rtl="0">
              <a:spcBef>
                <a:spcPts val="0"/>
              </a:spcBef>
              <a:spcAft>
                <a:spcPts val="0"/>
              </a:spcAft>
              <a:buSzPts val="2400"/>
              <a:buFont typeface="Syncopate"/>
              <a:buNone/>
              <a:defRPr sz="2400" b="1">
                <a:latin typeface="Syncopate"/>
                <a:ea typeface="Syncopate"/>
                <a:cs typeface="Syncopate"/>
                <a:sym typeface="Syncopate"/>
              </a:defRPr>
            </a:lvl7pPr>
            <a:lvl8pPr lvl="7" algn="ctr" rtl="0">
              <a:spcBef>
                <a:spcPts val="0"/>
              </a:spcBef>
              <a:spcAft>
                <a:spcPts val="0"/>
              </a:spcAft>
              <a:buSzPts val="2400"/>
              <a:buFont typeface="Syncopate"/>
              <a:buNone/>
              <a:defRPr sz="2400" b="1">
                <a:latin typeface="Syncopate"/>
                <a:ea typeface="Syncopate"/>
                <a:cs typeface="Syncopate"/>
                <a:sym typeface="Syncopate"/>
              </a:defRPr>
            </a:lvl8pPr>
            <a:lvl9pPr lvl="8" algn="ctr" rtl="0">
              <a:spcBef>
                <a:spcPts val="0"/>
              </a:spcBef>
              <a:spcAft>
                <a:spcPts val="0"/>
              </a:spcAft>
              <a:buSzPts val="2400"/>
              <a:buFont typeface="Syncopate"/>
              <a:buNone/>
              <a:defRPr sz="2400" b="1">
                <a:latin typeface="Syncopate"/>
                <a:ea typeface="Syncopate"/>
                <a:cs typeface="Syncopate"/>
                <a:sym typeface="Syncopate"/>
              </a:defRPr>
            </a:lvl9pPr>
          </a:lstStyle>
          <a:p>
            <a:endParaRPr/>
          </a:p>
        </p:txBody>
      </p:sp>
      <p:sp>
        <p:nvSpPr>
          <p:cNvPr id="123" name="Google Shape;123;p17"/>
          <p:cNvSpPr txBox="1">
            <a:spLocks noGrp="1"/>
          </p:cNvSpPr>
          <p:nvPr>
            <p:ph type="subTitle" idx="6"/>
          </p:nvPr>
        </p:nvSpPr>
        <p:spPr>
          <a:xfrm>
            <a:off x="1898725" y="4084454"/>
            <a:ext cx="2336400" cy="4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7"/>
          <p:cNvSpPr txBox="1">
            <a:spLocks noGrp="1"/>
          </p:cNvSpPr>
          <p:nvPr>
            <p:ph type="title" idx="7"/>
          </p:nvPr>
        </p:nvSpPr>
        <p:spPr>
          <a:xfrm>
            <a:off x="4908875" y="3658559"/>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Font typeface="Syncopate"/>
              <a:buNone/>
              <a:defRPr sz="2400" b="1">
                <a:latin typeface="Syncopate"/>
                <a:ea typeface="Syncopate"/>
                <a:cs typeface="Syncopate"/>
                <a:sym typeface="Syncopate"/>
              </a:defRPr>
            </a:lvl2pPr>
            <a:lvl3pPr lvl="2" algn="ctr" rtl="0">
              <a:spcBef>
                <a:spcPts val="0"/>
              </a:spcBef>
              <a:spcAft>
                <a:spcPts val="0"/>
              </a:spcAft>
              <a:buSzPts val="2400"/>
              <a:buFont typeface="Syncopate"/>
              <a:buNone/>
              <a:defRPr sz="2400" b="1">
                <a:latin typeface="Syncopate"/>
                <a:ea typeface="Syncopate"/>
                <a:cs typeface="Syncopate"/>
                <a:sym typeface="Syncopate"/>
              </a:defRPr>
            </a:lvl3pPr>
            <a:lvl4pPr lvl="3" algn="ctr" rtl="0">
              <a:spcBef>
                <a:spcPts val="0"/>
              </a:spcBef>
              <a:spcAft>
                <a:spcPts val="0"/>
              </a:spcAft>
              <a:buSzPts val="2400"/>
              <a:buFont typeface="Syncopate"/>
              <a:buNone/>
              <a:defRPr sz="2400" b="1">
                <a:latin typeface="Syncopate"/>
                <a:ea typeface="Syncopate"/>
                <a:cs typeface="Syncopate"/>
                <a:sym typeface="Syncopate"/>
              </a:defRPr>
            </a:lvl4pPr>
            <a:lvl5pPr lvl="4" algn="ctr" rtl="0">
              <a:spcBef>
                <a:spcPts val="0"/>
              </a:spcBef>
              <a:spcAft>
                <a:spcPts val="0"/>
              </a:spcAft>
              <a:buSzPts val="2400"/>
              <a:buFont typeface="Syncopate"/>
              <a:buNone/>
              <a:defRPr sz="2400" b="1">
                <a:latin typeface="Syncopate"/>
                <a:ea typeface="Syncopate"/>
                <a:cs typeface="Syncopate"/>
                <a:sym typeface="Syncopate"/>
              </a:defRPr>
            </a:lvl5pPr>
            <a:lvl6pPr lvl="5" algn="ctr" rtl="0">
              <a:spcBef>
                <a:spcPts val="0"/>
              </a:spcBef>
              <a:spcAft>
                <a:spcPts val="0"/>
              </a:spcAft>
              <a:buSzPts val="2400"/>
              <a:buFont typeface="Syncopate"/>
              <a:buNone/>
              <a:defRPr sz="2400" b="1">
                <a:latin typeface="Syncopate"/>
                <a:ea typeface="Syncopate"/>
                <a:cs typeface="Syncopate"/>
                <a:sym typeface="Syncopate"/>
              </a:defRPr>
            </a:lvl6pPr>
            <a:lvl7pPr lvl="6" algn="ctr" rtl="0">
              <a:spcBef>
                <a:spcPts val="0"/>
              </a:spcBef>
              <a:spcAft>
                <a:spcPts val="0"/>
              </a:spcAft>
              <a:buSzPts val="2400"/>
              <a:buFont typeface="Syncopate"/>
              <a:buNone/>
              <a:defRPr sz="2400" b="1">
                <a:latin typeface="Syncopate"/>
                <a:ea typeface="Syncopate"/>
                <a:cs typeface="Syncopate"/>
                <a:sym typeface="Syncopate"/>
              </a:defRPr>
            </a:lvl7pPr>
            <a:lvl8pPr lvl="7" algn="ctr" rtl="0">
              <a:spcBef>
                <a:spcPts val="0"/>
              </a:spcBef>
              <a:spcAft>
                <a:spcPts val="0"/>
              </a:spcAft>
              <a:buSzPts val="2400"/>
              <a:buFont typeface="Syncopate"/>
              <a:buNone/>
              <a:defRPr sz="2400" b="1">
                <a:latin typeface="Syncopate"/>
                <a:ea typeface="Syncopate"/>
                <a:cs typeface="Syncopate"/>
                <a:sym typeface="Syncopate"/>
              </a:defRPr>
            </a:lvl8pPr>
            <a:lvl9pPr lvl="8" algn="ctr" rtl="0">
              <a:spcBef>
                <a:spcPts val="0"/>
              </a:spcBef>
              <a:spcAft>
                <a:spcPts val="0"/>
              </a:spcAft>
              <a:buSzPts val="2400"/>
              <a:buFont typeface="Syncopate"/>
              <a:buNone/>
              <a:defRPr sz="2400" b="1">
                <a:latin typeface="Syncopate"/>
                <a:ea typeface="Syncopate"/>
                <a:cs typeface="Syncopate"/>
                <a:sym typeface="Syncopate"/>
              </a:defRPr>
            </a:lvl9pPr>
          </a:lstStyle>
          <a:p>
            <a:endParaRPr/>
          </a:p>
        </p:txBody>
      </p:sp>
      <p:sp>
        <p:nvSpPr>
          <p:cNvPr id="125" name="Google Shape;125;p17"/>
          <p:cNvSpPr txBox="1">
            <a:spLocks noGrp="1"/>
          </p:cNvSpPr>
          <p:nvPr>
            <p:ph type="subTitle" idx="8"/>
          </p:nvPr>
        </p:nvSpPr>
        <p:spPr>
          <a:xfrm>
            <a:off x="4908875" y="4084454"/>
            <a:ext cx="2336400" cy="4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26" name="Google Shape;126;p17"/>
          <p:cNvCxnSpPr/>
          <p:nvPr/>
        </p:nvCxnSpPr>
        <p:spPr>
          <a:xfrm rot="5400000">
            <a:off x="-615975" y="4497350"/>
            <a:ext cx="2012400" cy="334800"/>
          </a:xfrm>
          <a:prstGeom prst="bentConnector3">
            <a:avLst>
              <a:gd name="adj1" fmla="val 38876"/>
            </a:avLst>
          </a:prstGeom>
          <a:noFill/>
          <a:ln w="38100" cap="flat" cmpd="sng">
            <a:solidFill>
              <a:schemeClr val="lt1"/>
            </a:solidFill>
            <a:prstDash val="solid"/>
            <a:round/>
            <a:headEnd type="oval" w="med" len="med"/>
            <a:tailEnd type="oval" w="med" len="med"/>
          </a:ln>
        </p:spPr>
      </p:cxnSp>
      <p:sp>
        <p:nvSpPr>
          <p:cNvPr id="127" name="Google Shape;127;p17"/>
          <p:cNvSpPr/>
          <p:nvPr/>
        </p:nvSpPr>
        <p:spPr>
          <a:xfrm>
            <a:off x="8281495" y="-439754"/>
            <a:ext cx="1277400" cy="12774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4">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0" name="Google Shape;130;p18"/>
          <p:cNvSpPr txBox="1">
            <a:spLocks noGrp="1"/>
          </p:cNvSpPr>
          <p:nvPr>
            <p:ph type="title" idx="2"/>
          </p:nvPr>
        </p:nvSpPr>
        <p:spPr>
          <a:xfrm>
            <a:off x="732300" y="1645946"/>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1" name="Google Shape;131;p18"/>
          <p:cNvSpPr txBox="1">
            <a:spLocks noGrp="1"/>
          </p:cNvSpPr>
          <p:nvPr>
            <p:ph type="subTitle" idx="1"/>
          </p:nvPr>
        </p:nvSpPr>
        <p:spPr>
          <a:xfrm>
            <a:off x="732300" y="2063281"/>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title" idx="3"/>
          </p:nvPr>
        </p:nvSpPr>
        <p:spPr>
          <a:xfrm>
            <a:off x="3403800" y="1645946"/>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3" name="Google Shape;133;p18"/>
          <p:cNvSpPr txBox="1">
            <a:spLocks noGrp="1"/>
          </p:cNvSpPr>
          <p:nvPr>
            <p:ph type="subTitle" idx="4"/>
          </p:nvPr>
        </p:nvSpPr>
        <p:spPr>
          <a:xfrm>
            <a:off x="3403800" y="2063281"/>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8"/>
          <p:cNvSpPr txBox="1">
            <a:spLocks noGrp="1"/>
          </p:cNvSpPr>
          <p:nvPr>
            <p:ph type="title" idx="5"/>
          </p:nvPr>
        </p:nvSpPr>
        <p:spPr>
          <a:xfrm>
            <a:off x="732300" y="3466990"/>
            <a:ext cx="23364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 name="Google Shape;135;p18"/>
          <p:cNvSpPr txBox="1">
            <a:spLocks noGrp="1"/>
          </p:cNvSpPr>
          <p:nvPr>
            <p:ph type="subTitle" idx="6"/>
          </p:nvPr>
        </p:nvSpPr>
        <p:spPr>
          <a:xfrm>
            <a:off x="732300" y="3883806"/>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8"/>
          <p:cNvSpPr txBox="1">
            <a:spLocks noGrp="1"/>
          </p:cNvSpPr>
          <p:nvPr>
            <p:ph type="title" idx="7"/>
          </p:nvPr>
        </p:nvSpPr>
        <p:spPr>
          <a:xfrm>
            <a:off x="3403800" y="3466990"/>
            <a:ext cx="23364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7" name="Google Shape;137;p18"/>
          <p:cNvSpPr txBox="1">
            <a:spLocks noGrp="1"/>
          </p:cNvSpPr>
          <p:nvPr>
            <p:ph type="subTitle" idx="8"/>
          </p:nvPr>
        </p:nvSpPr>
        <p:spPr>
          <a:xfrm>
            <a:off x="3403800" y="3883806"/>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8"/>
          <p:cNvSpPr txBox="1">
            <a:spLocks noGrp="1"/>
          </p:cNvSpPr>
          <p:nvPr>
            <p:ph type="title" idx="9"/>
          </p:nvPr>
        </p:nvSpPr>
        <p:spPr>
          <a:xfrm>
            <a:off x="6075300" y="1645946"/>
            <a:ext cx="2336400" cy="3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9" name="Google Shape;139;p18"/>
          <p:cNvSpPr txBox="1">
            <a:spLocks noGrp="1"/>
          </p:cNvSpPr>
          <p:nvPr>
            <p:ph type="subTitle" idx="13"/>
          </p:nvPr>
        </p:nvSpPr>
        <p:spPr>
          <a:xfrm>
            <a:off x="6075150" y="2063281"/>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8"/>
          <p:cNvSpPr txBox="1">
            <a:spLocks noGrp="1"/>
          </p:cNvSpPr>
          <p:nvPr>
            <p:ph type="title" idx="14"/>
          </p:nvPr>
        </p:nvSpPr>
        <p:spPr>
          <a:xfrm>
            <a:off x="6075300" y="3466990"/>
            <a:ext cx="23364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1" name="Google Shape;141;p18"/>
          <p:cNvSpPr txBox="1">
            <a:spLocks noGrp="1"/>
          </p:cNvSpPr>
          <p:nvPr>
            <p:ph type="subTitle" idx="15"/>
          </p:nvPr>
        </p:nvSpPr>
        <p:spPr>
          <a:xfrm>
            <a:off x="6075150" y="3883806"/>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2" name="Google Shape;142;p18"/>
          <p:cNvCxnSpPr/>
          <p:nvPr/>
        </p:nvCxnSpPr>
        <p:spPr>
          <a:xfrm rot="10800000">
            <a:off x="219250" y="2695800"/>
            <a:ext cx="0" cy="2176200"/>
          </a:xfrm>
          <a:prstGeom prst="straightConnector1">
            <a:avLst/>
          </a:prstGeom>
          <a:noFill/>
          <a:ln w="38100" cap="flat" cmpd="sng">
            <a:solidFill>
              <a:schemeClr val="lt1"/>
            </a:solidFill>
            <a:prstDash val="solid"/>
            <a:round/>
            <a:headEnd type="oval" w="med" len="med"/>
            <a:tailEnd type="oval" w="med" len="med"/>
          </a:ln>
        </p:spPr>
      </p:cxnSp>
      <p:cxnSp>
        <p:nvCxnSpPr>
          <p:cNvPr id="143" name="Google Shape;143;p18"/>
          <p:cNvCxnSpPr/>
          <p:nvPr/>
        </p:nvCxnSpPr>
        <p:spPr>
          <a:xfrm flipH="1">
            <a:off x="7050550" y="133175"/>
            <a:ext cx="2309100" cy="201300"/>
          </a:xfrm>
          <a:prstGeom prst="bentConnector3">
            <a:avLst>
              <a:gd name="adj1" fmla="val 53687"/>
            </a:avLst>
          </a:prstGeom>
          <a:noFill/>
          <a:ln w="3810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8">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2"/>
          <p:cNvSpPr txBox="1">
            <a:spLocks noGrp="1"/>
          </p:cNvSpPr>
          <p:nvPr>
            <p:ph type="body" idx="1"/>
          </p:nvPr>
        </p:nvSpPr>
        <p:spPr>
          <a:xfrm>
            <a:off x="1220500" y="1524250"/>
            <a:ext cx="6710400" cy="12786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sz="125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Clr>
                <a:schemeClr val="dk1"/>
              </a:buClr>
              <a:buSzPts val="1400"/>
              <a:buChar char="■"/>
              <a:defRPr/>
            </a:lvl3pPr>
            <a:lvl4pPr marL="1828800" lvl="3" indent="-317500" rtl="0">
              <a:spcBef>
                <a:spcPts val="0"/>
              </a:spcBef>
              <a:spcAft>
                <a:spcPts val="0"/>
              </a:spcAft>
              <a:buClr>
                <a:schemeClr val="dk1"/>
              </a:buClr>
              <a:buSzPts val="1400"/>
              <a:buChar char="●"/>
              <a:defRPr/>
            </a:lvl4pPr>
            <a:lvl5pPr marL="2286000" lvl="4" indent="-317500" rtl="0">
              <a:spcBef>
                <a:spcPts val="0"/>
              </a:spcBef>
              <a:spcAft>
                <a:spcPts val="0"/>
              </a:spcAft>
              <a:buClr>
                <a:schemeClr val="dk1"/>
              </a:buClr>
              <a:buSzPts val="1400"/>
              <a:buChar char="○"/>
              <a:defRPr/>
            </a:lvl5pPr>
            <a:lvl6pPr marL="2743200" lvl="5" indent="-317500" rtl="0">
              <a:spcBef>
                <a:spcPts val="0"/>
              </a:spcBef>
              <a:spcAft>
                <a:spcPts val="0"/>
              </a:spcAft>
              <a:buClr>
                <a:schemeClr val="dk1"/>
              </a:buClr>
              <a:buSzPts val="1400"/>
              <a:buChar char="■"/>
              <a:defRPr/>
            </a:lvl6pPr>
            <a:lvl7pPr marL="3200400" lvl="6" indent="-317500" rtl="0">
              <a:spcBef>
                <a:spcPts val="0"/>
              </a:spcBef>
              <a:spcAft>
                <a:spcPts val="0"/>
              </a:spcAft>
              <a:buClr>
                <a:schemeClr val="dk1"/>
              </a:buClr>
              <a:buSzPts val="1400"/>
              <a:buChar char="●"/>
              <a:defRPr/>
            </a:lvl7pPr>
            <a:lvl8pPr marL="3657600" lvl="7" indent="-317500" rtl="0">
              <a:spcBef>
                <a:spcPts val="0"/>
              </a:spcBef>
              <a:spcAft>
                <a:spcPts val="0"/>
              </a:spcAft>
              <a:buClr>
                <a:schemeClr val="dk1"/>
              </a:buClr>
              <a:buSzPts val="1400"/>
              <a:buChar char="○"/>
              <a:defRPr/>
            </a:lvl8pPr>
            <a:lvl9pPr marL="4114800" lvl="8" indent="-317500" rtl="0">
              <a:spcBef>
                <a:spcPts val="0"/>
              </a:spcBef>
              <a:spcAft>
                <a:spcPts val="0"/>
              </a:spcAft>
              <a:buClr>
                <a:schemeClr val="dk1"/>
              </a:buClr>
              <a:buSzPts val="1400"/>
              <a:buChar char="■"/>
              <a:defRPr/>
            </a:lvl9pPr>
          </a:lstStyle>
          <a:p>
            <a:endParaRPr/>
          </a:p>
        </p:txBody>
      </p:sp>
      <p:sp>
        <p:nvSpPr>
          <p:cNvPr id="174" name="Google Shape;174;p22"/>
          <p:cNvSpPr txBox="1">
            <a:spLocks noGrp="1"/>
          </p:cNvSpPr>
          <p:nvPr>
            <p:ph type="body" idx="2"/>
          </p:nvPr>
        </p:nvSpPr>
        <p:spPr>
          <a:xfrm>
            <a:off x="1220500" y="3396550"/>
            <a:ext cx="6710400" cy="9132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sz="125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Clr>
                <a:schemeClr val="dk1"/>
              </a:buClr>
              <a:buSzPts val="1400"/>
              <a:buChar char="■"/>
              <a:defRPr/>
            </a:lvl3pPr>
            <a:lvl4pPr marL="1828800" lvl="3" indent="-317500" rtl="0">
              <a:spcBef>
                <a:spcPts val="0"/>
              </a:spcBef>
              <a:spcAft>
                <a:spcPts val="0"/>
              </a:spcAft>
              <a:buClr>
                <a:schemeClr val="dk1"/>
              </a:buClr>
              <a:buSzPts val="1400"/>
              <a:buChar char="●"/>
              <a:defRPr/>
            </a:lvl4pPr>
            <a:lvl5pPr marL="2286000" lvl="4" indent="-317500" rtl="0">
              <a:spcBef>
                <a:spcPts val="0"/>
              </a:spcBef>
              <a:spcAft>
                <a:spcPts val="0"/>
              </a:spcAft>
              <a:buClr>
                <a:schemeClr val="dk1"/>
              </a:buClr>
              <a:buSzPts val="1400"/>
              <a:buChar char="○"/>
              <a:defRPr/>
            </a:lvl5pPr>
            <a:lvl6pPr marL="2743200" lvl="5" indent="-317500" rtl="0">
              <a:spcBef>
                <a:spcPts val="0"/>
              </a:spcBef>
              <a:spcAft>
                <a:spcPts val="0"/>
              </a:spcAft>
              <a:buClr>
                <a:schemeClr val="dk1"/>
              </a:buClr>
              <a:buSzPts val="1400"/>
              <a:buChar char="■"/>
              <a:defRPr/>
            </a:lvl6pPr>
            <a:lvl7pPr marL="3200400" lvl="6" indent="-317500" rtl="0">
              <a:spcBef>
                <a:spcPts val="0"/>
              </a:spcBef>
              <a:spcAft>
                <a:spcPts val="0"/>
              </a:spcAft>
              <a:buClr>
                <a:schemeClr val="dk1"/>
              </a:buClr>
              <a:buSzPts val="1400"/>
              <a:buChar char="●"/>
              <a:defRPr/>
            </a:lvl7pPr>
            <a:lvl8pPr marL="3657600" lvl="7" indent="-317500" rtl="0">
              <a:spcBef>
                <a:spcPts val="0"/>
              </a:spcBef>
              <a:spcAft>
                <a:spcPts val="0"/>
              </a:spcAft>
              <a:buClr>
                <a:schemeClr val="dk1"/>
              </a:buClr>
              <a:buSzPts val="1400"/>
              <a:buChar char="○"/>
              <a:defRPr/>
            </a:lvl8pPr>
            <a:lvl9pPr marL="4114800" lvl="8" indent="-317500" rtl="0">
              <a:spcBef>
                <a:spcPts val="0"/>
              </a:spcBef>
              <a:spcAft>
                <a:spcPts val="0"/>
              </a:spcAft>
              <a:buClr>
                <a:schemeClr val="dk1"/>
              </a:buClr>
              <a:buSzPts val="1400"/>
              <a:buChar char="■"/>
              <a:defRPr/>
            </a:lvl9pPr>
          </a:lstStyle>
          <a:p>
            <a:endParaRPr/>
          </a:p>
        </p:txBody>
      </p:sp>
      <p:sp>
        <p:nvSpPr>
          <p:cNvPr id="175" name="Google Shape;175;p22"/>
          <p:cNvSpPr txBox="1">
            <a:spLocks noGrp="1"/>
          </p:cNvSpPr>
          <p:nvPr>
            <p:ph type="subTitle" idx="3"/>
          </p:nvPr>
        </p:nvSpPr>
        <p:spPr>
          <a:xfrm>
            <a:off x="1216800" y="1017725"/>
            <a:ext cx="6710400" cy="397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Syncopate"/>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1750800" y="613854"/>
            <a:ext cx="56424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70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29"/>
          <p:cNvSpPr txBox="1"/>
          <p:nvPr/>
        </p:nvSpPr>
        <p:spPr>
          <a:xfrm>
            <a:off x="2751625" y="3566175"/>
            <a:ext cx="3640800" cy="75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including icons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
        <p:nvSpPr>
          <p:cNvPr id="206" name="Google Shape;206;p29"/>
          <p:cNvSpPr txBox="1">
            <a:spLocks noGrp="1"/>
          </p:cNvSpPr>
          <p:nvPr>
            <p:ph type="subTitle" idx="1"/>
          </p:nvPr>
        </p:nvSpPr>
        <p:spPr>
          <a:xfrm>
            <a:off x="2552225" y="1607238"/>
            <a:ext cx="4039200" cy="81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9"/>
          <p:cNvSpPr/>
          <p:nvPr/>
        </p:nvSpPr>
        <p:spPr>
          <a:xfrm>
            <a:off x="8425925" y="542700"/>
            <a:ext cx="2312100" cy="2312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12100" y="47289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cxnSp>
        <p:nvCxnSpPr>
          <p:cNvPr id="209" name="Google Shape;209;p29"/>
          <p:cNvCxnSpPr/>
          <p:nvPr/>
        </p:nvCxnSpPr>
        <p:spPr>
          <a:xfrm rot="10800000">
            <a:off x="406938" y="1725200"/>
            <a:ext cx="0" cy="2176200"/>
          </a:xfrm>
          <a:prstGeom prst="straightConnector1">
            <a:avLst/>
          </a:prstGeom>
          <a:noFill/>
          <a:ln w="38100" cap="flat" cmpd="sng">
            <a:solidFill>
              <a:schemeClr val="lt1"/>
            </a:solidFill>
            <a:prstDash val="solid"/>
            <a:round/>
            <a:headEnd type="oval" w="med" len="med"/>
            <a:tailEnd type="oval" w="med" len="med"/>
          </a:ln>
        </p:spPr>
      </p:cxnSp>
      <p:cxnSp>
        <p:nvCxnSpPr>
          <p:cNvPr id="210" name="Google Shape;210;p29"/>
          <p:cNvCxnSpPr/>
          <p:nvPr/>
        </p:nvCxnSpPr>
        <p:spPr>
          <a:xfrm flipH="1">
            <a:off x="7393200" y="3759525"/>
            <a:ext cx="2536800" cy="372900"/>
          </a:xfrm>
          <a:prstGeom prst="bentConnector3">
            <a:avLst>
              <a:gd name="adj1" fmla="val 50000"/>
            </a:avLst>
          </a:prstGeom>
          <a:noFill/>
          <a:ln w="3810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
  <p:cSld name="CUSTOM_13">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0"/>
          <p:cNvSpPr/>
          <p:nvPr/>
        </p:nvSpPr>
        <p:spPr>
          <a:xfrm>
            <a:off x="-1418650" y="1204300"/>
            <a:ext cx="2734800" cy="2734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8546950" y="183975"/>
            <a:ext cx="1235100" cy="1235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782750" y="1613513"/>
            <a:ext cx="763500" cy="763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8960750" y="2571750"/>
            <a:ext cx="407400" cy="4077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4">
    <p:bg>
      <p:bgPr>
        <a:blipFill>
          <a:blip r:embed="rId2">
            <a:alphaModFix/>
          </a:blip>
          <a:stretch>
            <a:fillRect/>
          </a:stretch>
        </a:blipFill>
        <a:effectLst/>
      </p:bgPr>
    </p:bg>
    <p:spTree>
      <p:nvGrpSpPr>
        <p:cNvPr id="1" name="Shape 21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025675" y="2499550"/>
            <a:ext cx="47892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920233" y="962500"/>
            <a:ext cx="1627500" cy="11331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 name="Google Shape;20;p3"/>
          <p:cNvSpPr txBox="1">
            <a:spLocks noGrp="1"/>
          </p:cNvSpPr>
          <p:nvPr>
            <p:ph type="subTitle" idx="1"/>
          </p:nvPr>
        </p:nvSpPr>
        <p:spPr>
          <a:xfrm>
            <a:off x="1025675" y="3483475"/>
            <a:ext cx="4789200" cy="637200"/>
          </a:xfrm>
          <a:prstGeom prst="rect">
            <a:avLst/>
          </a:prstGeom>
        </p:spPr>
        <p:txBody>
          <a:bodyPr spcFirstLastPara="1" wrap="square" lIns="91425" tIns="91425" rIns="91425" bIns="91425" anchor="ctr" anchorCtr="0">
            <a:noAutofit/>
          </a:bodyPr>
          <a:lstStyle>
            <a:lvl1pPr lvl="0">
              <a:spcBef>
                <a:spcPts val="0"/>
              </a:spcBef>
              <a:spcAft>
                <a:spcPts val="0"/>
              </a:spcAft>
              <a:buSzPts val="1500"/>
              <a:buNone/>
              <a:defRPr sz="1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1" name="Google Shape;21;p3"/>
          <p:cNvCxnSpPr/>
          <p:nvPr/>
        </p:nvCxnSpPr>
        <p:spPr>
          <a:xfrm rot="10800000">
            <a:off x="438500" y="1159850"/>
            <a:ext cx="0" cy="2176200"/>
          </a:xfrm>
          <a:prstGeom prst="straightConnector1">
            <a:avLst/>
          </a:prstGeom>
          <a:noFill/>
          <a:ln w="38100" cap="flat" cmpd="sng">
            <a:solidFill>
              <a:schemeClr val="lt1"/>
            </a:solidFill>
            <a:prstDash val="solid"/>
            <a:round/>
            <a:headEnd type="oval" w="med" len="med"/>
            <a:tailEnd type="oval" w="med" len="med"/>
          </a:ln>
        </p:spPr>
      </p:cxnSp>
      <p:cxnSp>
        <p:nvCxnSpPr>
          <p:cNvPr id="22" name="Google Shape;22;p3"/>
          <p:cNvCxnSpPr/>
          <p:nvPr/>
        </p:nvCxnSpPr>
        <p:spPr>
          <a:xfrm flipH="1">
            <a:off x="7308550" y="3361650"/>
            <a:ext cx="2412000" cy="844500"/>
          </a:xfrm>
          <a:prstGeom prst="bentConnector3">
            <a:avLst>
              <a:gd name="adj1" fmla="val 66999"/>
            </a:avLst>
          </a:prstGeom>
          <a:noFill/>
          <a:ln w="3810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3100" y="1017725"/>
            <a:ext cx="7717800" cy="35949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dk1"/>
              </a:buClr>
              <a:buSzPts val="1600"/>
              <a:buAutoNum type="arabicPeriod"/>
              <a:defRPr sz="1250"/>
            </a:lvl1pPr>
            <a:lvl2pPr marL="914400" lvl="1" indent="-330200">
              <a:spcBef>
                <a:spcPts val="0"/>
              </a:spcBef>
              <a:spcAft>
                <a:spcPts val="0"/>
              </a:spcAft>
              <a:buClr>
                <a:schemeClr val="dk1"/>
              </a:buClr>
              <a:buSzPts val="1600"/>
              <a:buFont typeface="Baloo Tammudu 2"/>
              <a:buAutoNum type="alphaLcPeriod"/>
              <a:defRPr/>
            </a:lvl2pPr>
            <a:lvl3pPr marL="1371600" lvl="2" indent="-330200">
              <a:spcBef>
                <a:spcPts val="0"/>
              </a:spcBef>
              <a:spcAft>
                <a:spcPts val="0"/>
              </a:spcAft>
              <a:buClr>
                <a:schemeClr val="dk1"/>
              </a:buClr>
              <a:buSzPts val="1600"/>
              <a:buFont typeface="Baloo Tammudu 2"/>
              <a:buAutoNum type="romanLcPeriod"/>
              <a:defRPr/>
            </a:lvl3pPr>
            <a:lvl4pPr marL="1828800" lvl="3" indent="-330200">
              <a:spcBef>
                <a:spcPts val="0"/>
              </a:spcBef>
              <a:spcAft>
                <a:spcPts val="0"/>
              </a:spcAft>
              <a:buClr>
                <a:schemeClr val="dk1"/>
              </a:buClr>
              <a:buSzPts val="1600"/>
              <a:buFont typeface="Baloo Tammudu 2"/>
              <a:buAutoNum type="arabicPeriod"/>
              <a:defRPr/>
            </a:lvl4pPr>
            <a:lvl5pPr marL="2286000" lvl="4" indent="-330200">
              <a:spcBef>
                <a:spcPts val="0"/>
              </a:spcBef>
              <a:spcAft>
                <a:spcPts val="0"/>
              </a:spcAft>
              <a:buClr>
                <a:schemeClr val="dk1"/>
              </a:buClr>
              <a:buSzPts val="1600"/>
              <a:buFont typeface="Baloo Tammudu 2"/>
              <a:buAutoNum type="alphaLcPeriod"/>
              <a:defRPr/>
            </a:lvl5pPr>
            <a:lvl6pPr marL="2743200" lvl="5" indent="-330200">
              <a:spcBef>
                <a:spcPts val="0"/>
              </a:spcBef>
              <a:spcAft>
                <a:spcPts val="0"/>
              </a:spcAft>
              <a:buClr>
                <a:schemeClr val="dk1"/>
              </a:buClr>
              <a:buSzPts val="1600"/>
              <a:buFont typeface="Baloo Tammudu 2"/>
              <a:buAutoNum type="romanLcPeriod"/>
              <a:defRPr/>
            </a:lvl6pPr>
            <a:lvl7pPr marL="3200400" lvl="6" indent="-330200">
              <a:spcBef>
                <a:spcPts val="0"/>
              </a:spcBef>
              <a:spcAft>
                <a:spcPts val="0"/>
              </a:spcAft>
              <a:buClr>
                <a:schemeClr val="dk1"/>
              </a:buClr>
              <a:buSzPts val="1600"/>
              <a:buFont typeface="Baloo Tammudu 2"/>
              <a:buAutoNum type="arabicPeriod"/>
              <a:defRPr/>
            </a:lvl7pPr>
            <a:lvl8pPr marL="3657600" lvl="7" indent="-330200">
              <a:spcBef>
                <a:spcPts val="0"/>
              </a:spcBef>
              <a:spcAft>
                <a:spcPts val="0"/>
              </a:spcAft>
              <a:buClr>
                <a:schemeClr val="dk1"/>
              </a:buClr>
              <a:buSzPts val="1600"/>
              <a:buFont typeface="Baloo Tammudu 2"/>
              <a:buAutoNum type="alphaLcPeriod"/>
              <a:defRPr/>
            </a:lvl8pPr>
            <a:lvl9pPr marL="4114800" lvl="8" indent="-330200">
              <a:spcBef>
                <a:spcPts val="0"/>
              </a:spcBef>
              <a:spcAft>
                <a:spcPts val="0"/>
              </a:spcAft>
              <a:buClr>
                <a:schemeClr val="dk1"/>
              </a:buClr>
              <a:buSzPts val="1600"/>
              <a:buFont typeface="Baloo Tammudu 2"/>
              <a:buAutoNum type="romanLcPeriod"/>
              <a:defRPr/>
            </a:lvl9pPr>
          </a:lstStyle>
          <a:p>
            <a:endParaRPr/>
          </a:p>
        </p:txBody>
      </p:sp>
      <p:cxnSp>
        <p:nvCxnSpPr>
          <p:cNvPr id="26" name="Google Shape;26;p4"/>
          <p:cNvCxnSpPr/>
          <p:nvPr/>
        </p:nvCxnSpPr>
        <p:spPr>
          <a:xfrm>
            <a:off x="188925" y="178775"/>
            <a:ext cx="2556300" cy="0"/>
          </a:xfrm>
          <a:prstGeom prst="straightConnector1">
            <a:avLst/>
          </a:prstGeom>
          <a:noFill/>
          <a:ln w="38100" cap="flat" cmpd="sng">
            <a:solidFill>
              <a:schemeClr val="lt1"/>
            </a:solidFill>
            <a:prstDash val="solid"/>
            <a:round/>
            <a:headEnd type="oval" w="med" len="med"/>
            <a:tailEnd type="oval" w="med" len="med"/>
          </a:ln>
        </p:spPr>
      </p:cxnSp>
      <p:cxnSp>
        <p:nvCxnSpPr>
          <p:cNvPr id="27" name="Google Shape;27;p4"/>
          <p:cNvCxnSpPr/>
          <p:nvPr/>
        </p:nvCxnSpPr>
        <p:spPr>
          <a:xfrm>
            <a:off x="6405000" y="4968500"/>
            <a:ext cx="2556300" cy="0"/>
          </a:xfrm>
          <a:prstGeom prst="straightConnector1">
            <a:avLst/>
          </a:prstGeom>
          <a:noFill/>
          <a:ln w="3810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title" idx="2"/>
          </p:nvPr>
        </p:nvSpPr>
        <p:spPr>
          <a:xfrm>
            <a:off x="1503475" y="2423325"/>
            <a:ext cx="2753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 name="Google Shape;31;p5"/>
          <p:cNvSpPr txBox="1">
            <a:spLocks noGrp="1"/>
          </p:cNvSpPr>
          <p:nvPr>
            <p:ph type="subTitle" idx="1"/>
          </p:nvPr>
        </p:nvSpPr>
        <p:spPr>
          <a:xfrm>
            <a:off x="1503475" y="3145725"/>
            <a:ext cx="27531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idx="3"/>
          </p:nvPr>
        </p:nvSpPr>
        <p:spPr>
          <a:xfrm>
            <a:off x="4887425" y="2423325"/>
            <a:ext cx="2753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 name="Google Shape;33;p5"/>
          <p:cNvSpPr txBox="1">
            <a:spLocks noGrp="1"/>
          </p:cNvSpPr>
          <p:nvPr>
            <p:ph type="subTitle" idx="4"/>
          </p:nvPr>
        </p:nvSpPr>
        <p:spPr>
          <a:xfrm>
            <a:off x="4887425" y="3145725"/>
            <a:ext cx="27531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 name="Google Shape;34;p5"/>
          <p:cNvSpPr/>
          <p:nvPr/>
        </p:nvSpPr>
        <p:spPr>
          <a:xfrm>
            <a:off x="4887425" y="4819116"/>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35" name="Google Shape;35;p5"/>
          <p:cNvSpPr/>
          <p:nvPr/>
        </p:nvSpPr>
        <p:spPr>
          <a:xfrm>
            <a:off x="-603500" y="1196975"/>
            <a:ext cx="1235100" cy="1235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367700" y="2092538"/>
            <a:ext cx="763500" cy="763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17900" y="2143500"/>
            <a:ext cx="4985400" cy="1314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317409" y="1046588"/>
            <a:ext cx="4506900" cy="148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2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357700" y="2944675"/>
            <a:ext cx="44286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56" name="Google Shape;56;p9"/>
          <p:cNvCxnSpPr/>
          <p:nvPr/>
        </p:nvCxnSpPr>
        <p:spPr>
          <a:xfrm rot="10800000">
            <a:off x="8636500" y="395550"/>
            <a:ext cx="0" cy="2176200"/>
          </a:xfrm>
          <a:prstGeom prst="straightConnector1">
            <a:avLst/>
          </a:prstGeom>
          <a:noFill/>
          <a:ln w="38100" cap="flat" cmpd="sng">
            <a:solidFill>
              <a:schemeClr val="lt1"/>
            </a:solidFill>
            <a:prstDash val="solid"/>
            <a:round/>
            <a:headEnd type="oval" w="med" len="med"/>
            <a:tailEnd type="oval" w="med" len="med"/>
          </a:ln>
        </p:spPr>
      </p:cxnSp>
      <p:sp>
        <p:nvSpPr>
          <p:cNvPr id="57" name="Google Shape;57;p9"/>
          <p:cNvSpPr/>
          <p:nvPr/>
        </p:nvSpPr>
        <p:spPr>
          <a:xfrm>
            <a:off x="-3516750" y="46934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8" name="Google Shape;58;p9"/>
          <p:cNvSpPr/>
          <p:nvPr/>
        </p:nvSpPr>
        <p:spPr>
          <a:xfrm>
            <a:off x="-367925" y="183975"/>
            <a:ext cx="1235100" cy="12351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32125" y="1613513"/>
            <a:ext cx="763500" cy="763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45875" y="2571750"/>
            <a:ext cx="407400" cy="4077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a:off x="8274525" y="1086800"/>
            <a:ext cx="3279300" cy="32793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13"/>
          <p:cNvSpPr txBox="1">
            <a:spLocks noGrp="1"/>
          </p:cNvSpPr>
          <p:nvPr>
            <p:ph type="title" idx="2"/>
          </p:nvPr>
        </p:nvSpPr>
        <p:spPr>
          <a:xfrm>
            <a:off x="1646088" y="1350238"/>
            <a:ext cx="28032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3" hasCustomPrompt="1"/>
          </p:nvPr>
        </p:nvSpPr>
        <p:spPr>
          <a:xfrm>
            <a:off x="788299" y="1623438"/>
            <a:ext cx="7758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
          </p:nvPr>
        </p:nvSpPr>
        <p:spPr>
          <a:xfrm>
            <a:off x="1646088" y="1936763"/>
            <a:ext cx="2803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4"/>
          </p:nvPr>
        </p:nvSpPr>
        <p:spPr>
          <a:xfrm>
            <a:off x="5542160" y="1350250"/>
            <a:ext cx="28071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title" idx="5" hasCustomPrompt="1"/>
          </p:nvPr>
        </p:nvSpPr>
        <p:spPr>
          <a:xfrm>
            <a:off x="4628310" y="1610800"/>
            <a:ext cx="85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6"/>
          </p:nvPr>
        </p:nvSpPr>
        <p:spPr>
          <a:xfrm>
            <a:off x="5542160" y="1936773"/>
            <a:ext cx="280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7"/>
          </p:nvPr>
        </p:nvSpPr>
        <p:spPr>
          <a:xfrm>
            <a:off x="1646088" y="3303575"/>
            <a:ext cx="28032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3"/>
          <p:cNvSpPr txBox="1">
            <a:spLocks noGrp="1"/>
          </p:cNvSpPr>
          <p:nvPr>
            <p:ph type="title" idx="8" hasCustomPrompt="1"/>
          </p:nvPr>
        </p:nvSpPr>
        <p:spPr>
          <a:xfrm>
            <a:off x="752150" y="3561452"/>
            <a:ext cx="85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9"/>
          </p:nvPr>
        </p:nvSpPr>
        <p:spPr>
          <a:xfrm>
            <a:off x="1646088" y="3890100"/>
            <a:ext cx="2803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13"/>
          </p:nvPr>
        </p:nvSpPr>
        <p:spPr>
          <a:xfrm>
            <a:off x="5542160" y="3303579"/>
            <a:ext cx="2807100" cy="5277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3"/>
          <p:cNvSpPr txBox="1">
            <a:spLocks noGrp="1"/>
          </p:cNvSpPr>
          <p:nvPr>
            <p:ph type="title" idx="14" hasCustomPrompt="1"/>
          </p:nvPr>
        </p:nvSpPr>
        <p:spPr>
          <a:xfrm>
            <a:off x="4628310" y="3561450"/>
            <a:ext cx="8553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5"/>
          </p:nvPr>
        </p:nvSpPr>
        <p:spPr>
          <a:xfrm>
            <a:off x="5542160" y="3890102"/>
            <a:ext cx="280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86" name="Google Shape;86;p13"/>
          <p:cNvCxnSpPr/>
          <p:nvPr/>
        </p:nvCxnSpPr>
        <p:spPr>
          <a:xfrm flipH="1">
            <a:off x="113550" y="257825"/>
            <a:ext cx="2412000" cy="8445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87" name="Google Shape;87;p13"/>
          <p:cNvCxnSpPr/>
          <p:nvPr/>
        </p:nvCxnSpPr>
        <p:spPr>
          <a:xfrm rot="10800000">
            <a:off x="8900350" y="1417050"/>
            <a:ext cx="0" cy="2176200"/>
          </a:xfrm>
          <a:prstGeom prst="straightConnector1">
            <a:avLst/>
          </a:prstGeom>
          <a:noFill/>
          <a:ln w="38100" cap="flat" cmpd="sng">
            <a:solidFill>
              <a:schemeClr val="lt1"/>
            </a:solidFill>
            <a:prstDash val="solid"/>
            <a:round/>
            <a:headEnd type="oval" w="med" len="med"/>
            <a:tailEnd type="oval" w="med" len="med"/>
          </a:ln>
        </p:spPr>
      </p:cxnSp>
      <p:sp>
        <p:nvSpPr>
          <p:cNvPr id="88" name="Google Shape;88;p13"/>
          <p:cNvSpPr/>
          <p:nvPr/>
        </p:nvSpPr>
        <p:spPr>
          <a:xfrm>
            <a:off x="4572000" y="48458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338500" y="3417904"/>
            <a:ext cx="4467000" cy="69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18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14"/>
          <p:cNvSpPr txBox="1">
            <a:spLocks noGrp="1"/>
          </p:cNvSpPr>
          <p:nvPr>
            <p:ph type="subTitle" idx="1"/>
          </p:nvPr>
        </p:nvSpPr>
        <p:spPr>
          <a:xfrm>
            <a:off x="2338500" y="1488100"/>
            <a:ext cx="4467000" cy="129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3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92" name="Google Shape;92;p14"/>
          <p:cNvCxnSpPr/>
          <p:nvPr/>
        </p:nvCxnSpPr>
        <p:spPr>
          <a:xfrm rot="10800000">
            <a:off x="438525" y="2695800"/>
            <a:ext cx="0" cy="2176200"/>
          </a:xfrm>
          <a:prstGeom prst="straightConnector1">
            <a:avLst/>
          </a:prstGeom>
          <a:noFill/>
          <a:ln w="38100" cap="flat" cmpd="sng">
            <a:solidFill>
              <a:schemeClr val="lt1"/>
            </a:solidFill>
            <a:prstDash val="solid"/>
            <a:round/>
            <a:headEnd type="oval" w="med" len="med"/>
            <a:tailEnd type="oval" w="med" len="med"/>
          </a:ln>
        </p:spPr>
      </p:cxnSp>
      <p:cxnSp>
        <p:nvCxnSpPr>
          <p:cNvPr id="93" name="Google Shape;93;p14"/>
          <p:cNvCxnSpPr/>
          <p:nvPr/>
        </p:nvCxnSpPr>
        <p:spPr>
          <a:xfrm flipH="1">
            <a:off x="4831775" y="292350"/>
            <a:ext cx="3946800" cy="247200"/>
          </a:xfrm>
          <a:prstGeom prst="bentConnector3">
            <a:avLst>
              <a:gd name="adj1" fmla="val 50000"/>
            </a:avLst>
          </a:prstGeom>
          <a:noFill/>
          <a:ln w="38100" cap="flat" cmpd="sng">
            <a:solidFill>
              <a:schemeClr val="lt1"/>
            </a:solidFill>
            <a:prstDash val="solid"/>
            <a:round/>
            <a:headEnd type="oval" w="med" len="med"/>
            <a:tailEnd type="oval" w="med" len="med"/>
          </a:ln>
        </p:spPr>
      </p:cxnSp>
      <p:sp>
        <p:nvSpPr>
          <p:cNvPr id="94" name="Google Shape;94;p14"/>
          <p:cNvSpPr/>
          <p:nvPr/>
        </p:nvSpPr>
        <p:spPr>
          <a:xfrm>
            <a:off x="-2286625" y="1086800"/>
            <a:ext cx="3279300" cy="32793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2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7" name="Google Shape;107;p16"/>
          <p:cNvSpPr txBox="1">
            <a:spLocks noGrp="1"/>
          </p:cNvSpPr>
          <p:nvPr>
            <p:ph type="title" idx="2"/>
          </p:nvPr>
        </p:nvSpPr>
        <p:spPr>
          <a:xfrm>
            <a:off x="720000" y="25952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8" name="Google Shape;108;p16"/>
          <p:cNvSpPr txBox="1">
            <a:spLocks noGrp="1"/>
          </p:cNvSpPr>
          <p:nvPr>
            <p:ph type="subTitle" idx="1"/>
          </p:nvPr>
        </p:nvSpPr>
        <p:spPr>
          <a:xfrm>
            <a:off x="720000" y="3238893"/>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6"/>
          <p:cNvSpPr txBox="1">
            <a:spLocks noGrp="1"/>
          </p:cNvSpPr>
          <p:nvPr>
            <p:ph type="title" idx="3"/>
          </p:nvPr>
        </p:nvSpPr>
        <p:spPr>
          <a:xfrm>
            <a:off x="3403800" y="25952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 name="Google Shape;110;p16"/>
          <p:cNvSpPr txBox="1">
            <a:spLocks noGrp="1"/>
          </p:cNvSpPr>
          <p:nvPr>
            <p:ph type="subTitle" idx="4"/>
          </p:nvPr>
        </p:nvSpPr>
        <p:spPr>
          <a:xfrm>
            <a:off x="3403800" y="3238893"/>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6"/>
          <p:cNvSpPr txBox="1">
            <a:spLocks noGrp="1"/>
          </p:cNvSpPr>
          <p:nvPr>
            <p:ph type="title" idx="5"/>
          </p:nvPr>
        </p:nvSpPr>
        <p:spPr>
          <a:xfrm>
            <a:off x="6087600" y="25952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 name="Google Shape;112;p16"/>
          <p:cNvSpPr txBox="1">
            <a:spLocks noGrp="1"/>
          </p:cNvSpPr>
          <p:nvPr>
            <p:ph type="subTitle" idx="6"/>
          </p:nvPr>
        </p:nvSpPr>
        <p:spPr>
          <a:xfrm>
            <a:off x="6087600" y="3238893"/>
            <a:ext cx="23364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3" name="Google Shape;113;p16"/>
          <p:cNvCxnSpPr/>
          <p:nvPr/>
        </p:nvCxnSpPr>
        <p:spPr>
          <a:xfrm rot="10800000">
            <a:off x="7841650" y="1398575"/>
            <a:ext cx="1513200" cy="3492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114" name="Google Shape;114;p16"/>
          <p:cNvCxnSpPr/>
          <p:nvPr/>
        </p:nvCxnSpPr>
        <p:spPr>
          <a:xfrm rot="10800000">
            <a:off x="251725" y="291100"/>
            <a:ext cx="0" cy="2176200"/>
          </a:xfrm>
          <a:prstGeom prst="straightConnector1">
            <a:avLst/>
          </a:prstGeom>
          <a:noFill/>
          <a:ln w="38100" cap="flat" cmpd="sng">
            <a:solidFill>
              <a:schemeClr val="lt1"/>
            </a:solidFill>
            <a:prstDash val="solid"/>
            <a:round/>
            <a:headEnd type="oval" w="med" len="med"/>
            <a:tailEnd type="oval" w="med" len="med"/>
          </a:ln>
        </p:spPr>
      </p:cxnSp>
      <p:sp>
        <p:nvSpPr>
          <p:cNvPr id="115" name="Google Shape;115;p16"/>
          <p:cNvSpPr/>
          <p:nvPr/>
        </p:nvSpPr>
        <p:spPr>
          <a:xfrm>
            <a:off x="505500" y="47727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2300" y="445025"/>
            <a:ext cx="76794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1pPr>
            <a:lvl2pPr lvl="1" algn="ctr">
              <a:spcBef>
                <a:spcPts val="0"/>
              </a:spcBef>
              <a:spcAft>
                <a:spcPts val="0"/>
              </a:spcAft>
              <a:buClr>
                <a:schemeClr val="dk1"/>
              </a:buClr>
              <a:buSzPts val="2800"/>
              <a:buNone/>
              <a:defRPr sz="2800" b="1">
                <a:solidFill>
                  <a:schemeClr val="dk1"/>
                </a:solidFill>
              </a:defRPr>
            </a:lvl2pPr>
            <a:lvl3pPr lvl="2" algn="ctr">
              <a:spcBef>
                <a:spcPts val="0"/>
              </a:spcBef>
              <a:spcAft>
                <a:spcPts val="0"/>
              </a:spcAft>
              <a:buClr>
                <a:schemeClr val="dk1"/>
              </a:buClr>
              <a:buSzPts val="2800"/>
              <a:buNone/>
              <a:defRPr sz="2800" b="1">
                <a:solidFill>
                  <a:schemeClr val="dk1"/>
                </a:solidFill>
              </a:defRPr>
            </a:lvl3pPr>
            <a:lvl4pPr lvl="3" algn="ctr">
              <a:spcBef>
                <a:spcPts val="0"/>
              </a:spcBef>
              <a:spcAft>
                <a:spcPts val="0"/>
              </a:spcAft>
              <a:buClr>
                <a:schemeClr val="dk1"/>
              </a:buClr>
              <a:buSzPts val="2800"/>
              <a:buNone/>
              <a:defRPr sz="2800" b="1">
                <a:solidFill>
                  <a:schemeClr val="dk1"/>
                </a:solidFill>
              </a:defRPr>
            </a:lvl4pPr>
            <a:lvl5pPr lvl="4" algn="ctr">
              <a:spcBef>
                <a:spcPts val="0"/>
              </a:spcBef>
              <a:spcAft>
                <a:spcPts val="0"/>
              </a:spcAft>
              <a:buClr>
                <a:schemeClr val="dk1"/>
              </a:buClr>
              <a:buSzPts val="2800"/>
              <a:buNone/>
              <a:defRPr sz="2800" b="1">
                <a:solidFill>
                  <a:schemeClr val="dk1"/>
                </a:solidFill>
              </a:defRPr>
            </a:lvl5pPr>
            <a:lvl6pPr lvl="5" algn="ctr">
              <a:spcBef>
                <a:spcPts val="0"/>
              </a:spcBef>
              <a:spcAft>
                <a:spcPts val="0"/>
              </a:spcAft>
              <a:buClr>
                <a:schemeClr val="dk1"/>
              </a:buClr>
              <a:buSzPts val="2800"/>
              <a:buNone/>
              <a:defRPr sz="2800" b="1">
                <a:solidFill>
                  <a:schemeClr val="dk1"/>
                </a:solidFill>
              </a:defRPr>
            </a:lvl6pPr>
            <a:lvl7pPr lvl="6" algn="ctr">
              <a:spcBef>
                <a:spcPts val="0"/>
              </a:spcBef>
              <a:spcAft>
                <a:spcPts val="0"/>
              </a:spcAft>
              <a:buClr>
                <a:schemeClr val="dk1"/>
              </a:buClr>
              <a:buSzPts val="2800"/>
              <a:buNone/>
              <a:defRPr sz="2800" b="1">
                <a:solidFill>
                  <a:schemeClr val="dk1"/>
                </a:solidFill>
              </a:defRPr>
            </a:lvl7pPr>
            <a:lvl8pPr lvl="7" algn="ctr">
              <a:spcBef>
                <a:spcPts val="0"/>
              </a:spcBef>
              <a:spcAft>
                <a:spcPts val="0"/>
              </a:spcAft>
              <a:buClr>
                <a:schemeClr val="dk1"/>
              </a:buClr>
              <a:buSzPts val="2800"/>
              <a:buNone/>
              <a:defRPr sz="2800" b="1">
                <a:solidFill>
                  <a:schemeClr val="dk1"/>
                </a:solidFill>
              </a:defRPr>
            </a:lvl8pPr>
            <a:lvl9pPr lvl="8" algn="ctr">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732300" y="1152475"/>
            <a:ext cx="76794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00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9" r:id="rId7"/>
    <p:sldLayoutId id="2147483660" r:id="rId8"/>
    <p:sldLayoutId id="2147483662" r:id="rId9"/>
    <p:sldLayoutId id="2147483663" r:id="rId10"/>
    <p:sldLayoutId id="2147483664" r:id="rId11"/>
    <p:sldLayoutId id="2147483668" r:id="rId12"/>
    <p:sldLayoutId id="2147483675" r:id="rId13"/>
    <p:sldLayoutId id="2147483676" r:id="rId14"/>
    <p:sldLayoutId id="214748367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12.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39.jpe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swan.org/freeswan_trees/freeswan-1.5/doc/glossary.html#brute" TargetMode="External"/><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playfair-cipher-with-examples/" TargetMode="External"/><Relationship Id="rId7"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hyperlink" Target="https://www.youtube.com/watch?v=UURjVI5cw4g" TargetMode="External"/><Relationship Id="rId5" Type="http://schemas.openxmlformats.org/officeDocument/2006/relationships/hyperlink" Target="https://www.geeksforgeeks.org/caesar-cipher-in-cryptography/" TargetMode="External"/><Relationship Id="rId4" Type="http://schemas.openxmlformats.org/officeDocument/2006/relationships/hyperlink" Target="https://www.geeksforgeeks.org/data-encryption-standard-des-set-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grpSp>
        <p:nvGrpSpPr>
          <p:cNvPr id="227" name="Google Shape;227;p35"/>
          <p:cNvGrpSpPr/>
          <p:nvPr/>
        </p:nvGrpSpPr>
        <p:grpSpPr>
          <a:xfrm>
            <a:off x="477138" y="542700"/>
            <a:ext cx="8179363" cy="3459900"/>
            <a:chOff x="477138" y="542700"/>
            <a:chExt cx="8179363" cy="3459900"/>
          </a:xfrm>
        </p:grpSpPr>
        <p:sp>
          <p:nvSpPr>
            <p:cNvPr id="228" name="Google Shape;228;p35"/>
            <p:cNvSpPr/>
            <p:nvPr/>
          </p:nvSpPr>
          <p:spPr>
            <a:xfrm>
              <a:off x="477138" y="901200"/>
              <a:ext cx="8176500" cy="31014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487500" y="901200"/>
              <a:ext cx="8169000" cy="1794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5"/>
          <p:cNvSpPr txBox="1">
            <a:spLocks noGrp="1"/>
          </p:cNvSpPr>
          <p:nvPr>
            <p:ph type="ctrTitle"/>
          </p:nvPr>
        </p:nvSpPr>
        <p:spPr>
          <a:xfrm>
            <a:off x="732299" y="965038"/>
            <a:ext cx="7308125" cy="16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r>
              <a:rPr lang="en-US" dirty="0"/>
              <a:t>e</a:t>
            </a:r>
            <a:r>
              <a:rPr lang="en" dirty="0"/>
              <a:t>monstrations on cryptography</a:t>
            </a:r>
            <a:endParaRPr dirty="0"/>
          </a:p>
        </p:txBody>
      </p:sp>
      <p:sp>
        <p:nvSpPr>
          <p:cNvPr id="232" name="Google Shape;232;p35"/>
          <p:cNvSpPr txBox="1">
            <a:spLocks noGrp="1"/>
          </p:cNvSpPr>
          <p:nvPr>
            <p:ph type="subTitle" idx="1"/>
          </p:nvPr>
        </p:nvSpPr>
        <p:spPr>
          <a:xfrm>
            <a:off x="732300" y="2860788"/>
            <a:ext cx="5149938" cy="97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Caeser Cypher , Playfair Cypher and DES/Triple DES</a:t>
            </a:r>
            <a:endParaRPr dirty="0"/>
          </a:p>
        </p:txBody>
      </p:sp>
      <p:grpSp>
        <p:nvGrpSpPr>
          <p:cNvPr id="233" name="Google Shape;233;p35"/>
          <p:cNvGrpSpPr/>
          <p:nvPr/>
        </p:nvGrpSpPr>
        <p:grpSpPr>
          <a:xfrm>
            <a:off x="7540700" y="613126"/>
            <a:ext cx="900425" cy="219675"/>
            <a:chOff x="7540700" y="613126"/>
            <a:chExt cx="900425" cy="219675"/>
          </a:xfrm>
        </p:grpSpPr>
        <p:sp>
          <p:nvSpPr>
            <p:cNvPr id="234" name="Google Shape;234;p35"/>
            <p:cNvSpPr/>
            <p:nvPr/>
          </p:nvSpPr>
          <p:spPr>
            <a:xfrm>
              <a:off x="7540700" y="637200"/>
              <a:ext cx="169500" cy="169500"/>
            </a:xfrm>
            <a:prstGeom prst="ellipse">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7870925" y="637200"/>
              <a:ext cx="169500" cy="169500"/>
            </a:xfrm>
            <a:prstGeom prst="ellipse">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grpSp>
      <p:grpSp>
        <p:nvGrpSpPr>
          <p:cNvPr id="237" name="Google Shape;237;p35"/>
          <p:cNvGrpSpPr/>
          <p:nvPr/>
        </p:nvGrpSpPr>
        <p:grpSpPr>
          <a:xfrm>
            <a:off x="5970850" y="1866650"/>
            <a:ext cx="2771400" cy="1845000"/>
            <a:chOff x="5885125" y="1771400"/>
            <a:chExt cx="2771400" cy="1845000"/>
          </a:xfrm>
        </p:grpSpPr>
        <p:cxnSp>
          <p:nvCxnSpPr>
            <p:cNvPr id="238" name="Google Shape;238;p35"/>
            <p:cNvCxnSpPr/>
            <p:nvPr/>
          </p:nvCxnSpPr>
          <p:spPr>
            <a:xfrm rot="10800000" flipH="1">
              <a:off x="5885125" y="1951250"/>
              <a:ext cx="2771400" cy="1600200"/>
            </a:xfrm>
            <a:prstGeom prst="straightConnector1">
              <a:avLst/>
            </a:prstGeom>
            <a:noFill/>
            <a:ln w="38100" cap="flat" cmpd="sng">
              <a:solidFill>
                <a:schemeClr val="lt1"/>
              </a:solidFill>
              <a:prstDash val="solid"/>
              <a:round/>
              <a:headEnd type="none" w="med" len="med"/>
              <a:tailEnd type="none" w="med" len="med"/>
            </a:ln>
          </p:spPr>
        </p:cxnSp>
        <p:sp>
          <p:nvSpPr>
            <p:cNvPr id="239" name="Google Shape;239;p35"/>
            <p:cNvSpPr/>
            <p:nvPr/>
          </p:nvSpPr>
          <p:spPr>
            <a:xfrm>
              <a:off x="6401775" y="1771400"/>
              <a:ext cx="1845000" cy="18450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8" name="Google Shape;378;p42"/>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380" name="Google Shape;380;p42"/>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ENCRYPTION AND DECRPyption</a:t>
            </a:r>
            <a:endParaRPr sz="2500" dirty="0"/>
          </a:p>
        </p:txBody>
      </p:sp>
      <p:sp>
        <p:nvSpPr>
          <p:cNvPr id="3" name="Rectangle 2">
            <a:extLst>
              <a:ext uri="{FF2B5EF4-FFF2-40B4-BE49-F238E27FC236}">
                <a16:creationId xmlns:a16="http://schemas.microsoft.com/office/drawing/2014/main" id="{C5E12DB7-8032-4303-9846-FB875F7B90FF}"/>
              </a:ext>
            </a:extLst>
          </p:cNvPr>
          <p:cNvSpPr/>
          <p:nvPr/>
        </p:nvSpPr>
        <p:spPr>
          <a:xfrm>
            <a:off x="2200866" y="2371134"/>
            <a:ext cx="1923393" cy="34684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4AD463-330D-4DCB-819E-AD6D82D99393}"/>
              </a:ext>
            </a:extLst>
          </p:cNvPr>
          <p:cNvSpPr/>
          <p:nvPr/>
        </p:nvSpPr>
        <p:spPr>
          <a:xfrm>
            <a:off x="2245010" y="3462108"/>
            <a:ext cx="1879249" cy="3279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AD0A1F-A672-4B6E-9385-294C95CF8B6C}"/>
              </a:ext>
            </a:extLst>
          </p:cNvPr>
          <p:cNvSpPr txBox="1"/>
          <p:nvPr/>
        </p:nvSpPr>
        <p:spPr>
          <a:xfrm>
            <a:off x="487500" y="1116199"/>
            <a:ext cx="7868224" cy="3323987"/>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solidFill>
                <a:effectLst/>
                <a:latin typeface="urw-din"/>
              </a:rPr>
              <a:t>The Caesar Cipher technique is one of the earliest and simplest method of encryption technique. It’s simply a type of substitution cipher, i.e., each letter of a given text is replaced by a letter some fixed number of positions down the alphabet. </a:t>
            </a:r>
          </a:p>
          <a:p>
            <a:pPr marL="285750" indent="-285750">
              <a:buFont typeface="Arial" panose="020B0604020202020204" pitchFamily="34" charset="0"/>
              <a:buChar char="•"/>
            </a:pPr>
            <a:endParaRPr lang="en-US" dirty="0">
              <a:solidFill>
                <a:schemeClr val="tx1"/>
              </a:solidFill>
              <a:latin typeface="urw-din"/>
            </a:endParaRPr>
          </a:p>
          <a:p>
            <a:pPr marL="285750" indent="-285750">
              <a:buFont typeface="Arial" panose="020B0604020202020204" pitchFamily="34" charset="0"/>
              <a:buChar char="•"/>
            </a:pPr>
            <a:r>
              <a:rPr lang="en-US" dirty="0">
                <a:solidFill>
                  <a:schemeClr val="tx1"/>
                </a:solidFill>
                <a:latin typeface="urw-din"/>
              </a:rPr>
              <a:t>To Encrypt the given text x ,</a:t>
            </a:r>
          </a:p>
          <a:p>
            <a:pPr lvl="2"/>
            <a:r>
              <a:rPr lang="en-US" dirty="0">
                <a:solidFill>
                  <a:schemeClr val="tx1"/>
                </a:solidFill>
                <a:latin typeface="urw-din"/>
              </a:rPr>
              <a:t>		</a:t>
            </a:r>
          </a:p>
          <a:p>
            <a:pPr lvl="2"/>
            <a:r>
              <a:rPr lang="en-US" dirty="0">
                <a:solidFill>
                  <a:schemeClr val="tx1"/>
                </a:solidFill>
                <a:latin typeface="urw-din"/>
              </a:rPr>
              <a:t>		E(X) = ( x + n ) % 26</a:t>
            </a:r>
          </a:p>
          <a:p>
            <a:pPr lvl="2"/>
            <a:r>
              <a:rPr lang="en-US" dirty="0">
                <a:solidFill>
                  <a:schemeClr val="tx1"/>
                </a:solidFill>
                <a:latin typeface="urw-din"/>
              </a:rPr>
              <a:t>	</a:t>
            </a:r>
          </a:p>
          <a:p>
            <a:pPr lvl="2"/>
            <a:r>
              <a:rPr lang="en-US" dirty="0">
                <a:solidFill>
                  <a:schemeClr val="tx1"/>
                </a:solidFill>
                <a:latin typeface="urw-din"/>
              </a:rPr>
              <a:t>	Where n is the key and x is the cypher text</a:t>
            </a:r>
          </a:p>
          <a:p>
            <a:pPr marL="285750" indent="-285750">
              <a:buFont typeface="Arial" panose="020B0604020202020204" pitchFamily="34" charset="0"/>
              <a:buChar char="•"/>
            </a:pPr>
            <a:r>
              <a:rPr lang="en-US" dirty="0">
                <a:solidFill>
                  <a:schemeClr val="tx1"/>
                </a:solidFill>
                <a:latin typeface="urw-din"/>
              </a:rPr>
              <a:t>To Decrypt the given text x ,</a:t>
            </a:r>
          </a:p>
          <a:p>
            <a:pPr lvl="2"/>
            <a:r>
              <a:rPr lang="en-US" dirty="0">
                <a:solidFill>
                  <a:schemeClr val="tx1"/>
                </a:solidFill>
                <a:latin typeface="urw-din"/>
              </a:rPr>
              <a:t>		</a:t>
            </a:r>
          </a:p>
          <a:p>
            <a:pPr lvl="2"/>
            <a:r>
              <a:rPr lang="en-US" dirty="0">
                <a:solidFill>
                  <a:schemeClr val="tx1"/>
                </a:solidFill>
                <a:latin typeface="urw-din"/>
              </a:rPr>
              <a:t>		D(X) = ( x - n ) % 26</a:t>
            </a:r>
          </a:p>
          <a:p>
            <a:pPr lvl="2"/>
            <a:r>
              <a:rPr lang="en-US" dirty="0">
                <a:solidFill>
                  <a:schemeClr val="tx1"/>
                </a:solidFill>
                <a:latin typeface="urw-din"/>
              </a:rPr>
              <a:t>	</a:t>
            </a:r>
          </a:p>
          <a:p>
            <a:pPr lvl="2"/>
            <a:r>
              <a:rPr lang="en-US" dirty="0">
                <a:solidFill>
                  <a:schemeClr val="tx1"/>
                </a:solidFill>
                <a:latin typeface="urw-din"/>
              </a:rPr>
              <a:t>	Where n is the key and x is the encoded cypher text</a:t>
            </a:r>
            <a:endParaRPr lang="en-US" dirty="0">
              <a:solidFill>
                <a:schemeClr val="tx1"/>
              </a:solidFill>
            </a:endParaRPr>
          </a:p>
          <a:p>
            <a:pPr marL="285750" lvl="2" indent="-285750">
              <a:buFont typeface="Arial" panose="020B0604020202020204" pitchFamily="34" charset="0"/>
              <a:buChar char="•"/>
            </a:pPr>
            <a:endParaRPr lang="en-US" dirty="0">
              <a:solidFill>
                <a:schemeClr val="tx1"/>
              </a:solidFill>
            </a:endParaRPr>
          </a:p>
        </p:txBody>
      </p:sp>
      <p:sp>
        <p:nvSpPr>
          <p:cNvPr id="8" name="Google Shape;100;p2">
            <a:extLst>
              <a:ext uri="{FF2B5EF4-FFF2-40B4-BE49-F238E27FC236}">
                <a16:creationId xmlns:a16="http://schemas.microsoft.com/office/drawing/2014/main" id="{63485DF4-38B7-4F4B-8541-30BC4014D9D4}"/>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47797C5F-984D-490B-B494-719229CA5BF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D527F0BE-0F58-4A6C-A571-D7C18715F44B}"/>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87500" y="30921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702875" y="201582"/>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 EXAMPLE</a:t>
            </a:r>
            <a:endParaRPr dirty="0"/>
          </a:p>
        </p:txBody>
      </p:sp>
      <p:sp>
        <p:nvSpPr>
          <p:cNvPr id="24" name="Rectangle 3">
            <a:extLst>
              <a:ext uri="{FF2B5EF4-FFF2-40B4-BE49-F238E27FC236}">
                <a16:creationId xmlns:a16="http://schemas.microsoft.com/office/drawing/2014/main" id="{259F6327-822E-4A1F-920E-0C1DC335D2B6}"/>
              </a:ext>
            </a:extLst>
          </p:cNvPr>
          <p:cNvSpPr>
            <a:spLocks noChangeArrowheads="1"/>
          </p:cNvSpPr>
          <p:nvPr/>
        </p:nvSpPr>
        <p:spPr bwMode="auto">
          <a:xfrm>
            <a:off x="381609" y="612245"/>
            <a:ext cx="8417719" cy="52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0"/>
              </a:spcBef>
              <a:defRPr sz="2400">
                <a:solidFill>
                  <a:schemeClr val="tx1"/>
                </a:solidFill>
                <a:latin typeface="Times New Roman" panose="02020603050405020304" pitchFamily="18" charset="0"/>
              </a:defRPr>
            </a:lvl1pPr>
            <a:lvl2pPr marL="1100138" indent="-533400">
              <a:spcBef>
                <a:spcPct val="0"/>
              </a:spcBef>
              <a:defRPr sz="2400">
                <a:solidFill>
                  <a:schemeClr val="tx1"/>
                </a:solidFill>
                <a:latin typeface="Times New Roman" panose="02020603050405020304" pitchFamily="18" charset="0"/>
              </a:defRPr>
            </a:lvl2pPr>
            <a:lvl3pPr marL="1366838" indent="-457200">
              <a:spcBef>
                <a:spcPct val="0"/>
              </a:spcBef>
              <a:defRPr sz="2400">
                <a:solidFill>
                  <a:schemeClr val="tx1"/>
                </a:solidFill>
                <a:latin typeface="Times New Roman" panose="02020603050405020304" pitchFamily="18" charset="0"/>
              </a:defRPr>
            </a:lvl3pPr>
            <a:lvl4pPr marL="1633538" indent="-381000">
              <a:spcBef>
                <a:spcPct val="0"/>
              </a:spcBef>
              <a:defRPr sz="2400">
                <a:solidFill>
                  <a:schemeClr val="tx1"/>
                </a:solidFill>
                <a:latin typeface="Times New Roman" panose="02020603050405020304" pitchFamily="18" charset="0"/>
              </a:defRPr>
            </a:lvl4pPr>
            <a:lvl5pPr marL="1919288" indent="-381000">
              <a:spcBef>
                <a:spcPct val="0"/>
              </a:spcBef>
              <a:defRPr sz="2400">
                <a:solidFill>
                  <a:schemeClr val="tx1"/>
                </a:solidFill>
                <a:latin typeface="Times New Roman" panose="02020603050405020304" pitchFamily="18" charset="0"/>
              </a:defRPr>
            </a:lvl5pPr>
            <a:lvl6pPr marL="2376488" indent="-381000" fontAlgn="base">
              <a:spcBef>
                <a:spcPct val="0"/>
              </a:spcBef>
              <a:spcAft>
                <a:spcPct val="0"/>
              </a:spcAft>
              <a:defRPr sz="2400">
                <a:solidFill>
                  <a:schemeClr val="tx1"/>
                </a:solidFill>
                <a:latin typeface="Times New Roman" panose="02020603050405020304" pitchFamily="18" charset="0"/>
              </a:defRPr>
            </a:lvl6pPr>
            <a:lvl7pPr marL="2833688" indent="-381000" fontAlgn="base">
              <a:spcBef>
                <a:spcPct val="0"/>
              </a:spcBef>
              <a:spcAft>
                <a:spcPct val="0"/>
              </a:spcAft>
              <a:defRPr sz="2400">
                <a:solidFill>
                  <a:schemeClr val="tx1"/>
                </a:solidFill>
                <a:latin typeface="Times New Roman" panose="02020603050405020304" pitchFamily="18" charset="0"/>
              </a:defRPr>
            </a:lvl7pPr>
            <a:lvl8pPr marL="3290888" indent="-381000" fontAlgn="base">
              <a:spcBef>
                <a:spcPct val="0"/>
              </a:spcBef>
              <a:spcAft>
                <a:spcPct val="0"/>
              </a:spcAft>
              <a:defRPr sz="2400">
                <a:solidFill>
                  <a:schemeClr val="tx1"/>
                </a:solidFill>
                <a:latin typeface="Times New Roman" panose="02020603050405020304" pitchFamily="18" charset="0"/>
              </a:defRPr>
            </a:lvl8pPr>
            <a:lvl9pPr marL="3748088" indent="-381000" fontAlgn="base">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en-US" sz="2800" b="0" dirty="0">
                <a:latin typeface="Trebuchet MS" panose="020B0603020202020204" pitchFamily="34" charset="0"/>
                <a:cs typeface="Times New Roman" panose="02020603050405020304" pitchFamily="18" charset="0"/>
              </a:rPr>
              <a:t>Encryption</a:t>
            </a:r>
          </a:p>
        </p:txBody>
      </p:sp>
      <p:grpSp>
        <p:nvGrpSpPr>
          <p:cNvPr id="25" name="Group 4">
            <a:extLst>
              <a:ext uri="{FF2B5EF4-FFF2-40B4-BE49-F238E27FC236}">
                <a16:creationId xmlns:a16="http://schemas.microsoft.com/office/drawing/2014/main" id="{CCC578B6-B2DC-4DDD-8B10-1AC9F64F2401}"/>
              </a:ext>
            </a:extLst>
          </p:cNvPr>
          <p:cNvGrpSpPr>
            <a:grpSpLocks/>
          </p:cNvGrpSpPr>
          <p:nvPr/>
        </p:nvGrpSpPr>
        <p:grpSpPr bwMode="auto">
          <a:xfrm>
            <a:off x="1012031" y="1114338"/>
            <a:ext cx="6458422" cy="2033206"/>
            <a:chOff x="816" y="1728"/>
            <a:chExt cx="4272" cy="1310"/>
          </a:xfrm>
        </p:grpSpPr>
        <p:sp>
          <p:nvSpPr>
            <p:cNvPr id="26" name="AutoShape 5">
              <a:extLst>
                <a:ext uri="{FF2B5EF4-FFF2-40B4-BE49-F238E27FC236}">
                  <a16:creationId xmlns:a16="http://schemas.microsoft.com/office/drawing/2014/main" id="{BA57F886-7C5F-47BA-899F-45BC9205BCF4}"/>
                </a:ext>
              </a:extLst>
            </p:cNvPr>
            <p:cNvSpPr>
              <a:spLocks noChangeArrowheads="1"/>
            </p:cNvSpPr>
            <p:nvPr/>
          </p:nvSpPr>
          <p:spPr bwMode="auto">
            <a:xfrm>
              <a:off x="816" y="1752"/>
              <a:ext cx="864" cy="624"/>
            </a:xfrm>
            <a:prstGeom prst="foldedCorner">
              <a:avLst>
                <a:gd name="adj" fmla="val 12500"/>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Plain Text</a:t>
              </a:r>
            </a:p>
            <a:p>
              <a:pPr algn="ctr"/>
              <a:endParaRPr lang="en-US" altLang="en-US" sz="1200" dirty="0"/>
            </a:p>
            <a:p>
              <a:pPr algn="ctr"/>
              <a:r>
                <a:rPr lang="en-US" altLang="en-US" sz="1200" dirty="0"/>
                <a:t>Message:</a:t>
              </a:r>
            </a:p>
            <a:p>
              <a:pPr algn="ctr"/>
              <a:r>
                <a:rPr lang="en-US" altLang="en-US" sz="1200" dirty="0">
                  <a:solidFill>
                    <a:srgbClr val="00B050"/>
                  </a:solidFill>
                </a:rPr>
                <a:t>Attack at Dawn</a:t>
              </a:r>
            </a:p>
          </p:txBody>
        </p:sp>
        <p:sp>
          <p:nvSpPr>
            <p:cNvPr id="27" name="AutoShape 6">
              <a:extLst>
                <a:ext uri="{FF2B5EF4-FFF2-40B4-BE49-F238E27FC236}">
                  <a16:creationId xmlns:a16="http://schemas.microsoft.com/office/drawing/2014/main" id="{F2E0C9EE-7D42-41BA-8CFE-6EA8BC7C642D}"/>
                </a:ext>
              </a:extLst>
            </p:cNvPr>
            <p:cNvSpPr>
              <a:spLocks noChangeArrowheads="1"/>
            </p:cNvSpPr>
            <p:nvPr/>
          </p:nvSpPr>
          <p:spPr bwMode="auto">
            <a:xfrm>
              <a:off x="4224" y="1752"/>
              <a:ext cx="864" cy="624"/>
            </a:xfrm>
            <a:prstGeom prst="foldedCorner">
              <a:avLst>
                <a:gd name="adj" fmla="val 12500"/>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Cipher Text</a:t>
              </a:r>
            </a:p>
            <a:p>
              <a:pPr algn="ctr"/>
              <a:endParaRPr lang="en-US" altLang="en-US" sz="1200" dirty="0"/>
            </a:p>
            <a:p>
              <a:pPr algn="ctr"/>
              <a:r>
                <a:rPr lang="en-US" altLang="en-US" sz="1200" dirty="0"/>
                <a:t>Message:</a:t>
              </a:r>
            </a:p>
            <a:p>
              <a:pPr algn="ctr"/>
              <a:r>
                <a:rPr lang="en-US" altLang="en-US" sz="1200" dirty="0" err="1">
                  <a:solidFill>
                    <a:srgbClr val="00B050"/>
                  </a:solidFill>
                </a:rPr>
                <a:t>Dwwdfn</a:t>
              </a:r>
              <a:r>
                <a:rPr lang="en-US" altLang="en-US" sz="1200" dirty="0">
                  <a:solidFill>
                    <a:srgbClr val="00B050"/>
                  </a:solidFill>
                </a:rPr>
                <a:t> </a:t>
              </a:r>
              <a:r>
                <a:rPr lang="en-US" altLang="en-US" sz="1200" dirty="0" err="1">
                  <a:solidFill>
                    <a:srgbClr val="00B050"/>
                  </a:solidFill>
                </a:rPr>
                <a:t>Dw</a:t>
              </a:r>
              <a:r>
                <a:rPr lang="en-US" altLang="en-US" sz="1200" dirty="0">
                  <a:solidFill>
                    <a:srgbClr val="00B050"/>
                  </a:solidFill>
                </a:rPr>
                <a:t> </a:t>
              </a:r>
              <a:r>
                <a:rPr lang="en-US" altLang="en-US" sz="1200" dirty="0" err="1">
                  <a:solidFill>
                    <a:srgbClr val="00B050"/>
                  </a:solidFill>
                </a:rPr>
                <a:t>Gdyq</a:t>
              </a:r>
              <a:endParaRPr lang="en-US" altLang="en-US" sz="1200" dirty="0">
                <a:solidFill>
                  <a:srgbClr val="00B050"/>
                </a:solidFill>
              </a:endParaRPr>
            </a:p>
          </p:txBody>
        </p:sp>
        <p:sp>
          <p:nvSpPr>
            <p:cNvPr id="28" name="AutoShape 7">
              <a:extLst>
                <a:ext uri="{FF2B5EF4-FFF2-40B4-BE49-F238E27FC236}">
                  <a16:creationId xmlns:a16="http://schemas.microsoft.com/office/drawing/2014/main" id="{992CF5C0-EDCD-40A2-83D8-B69DD6811A49}"/>
                </a:ext>
              </a:extLst>
            </p:cNvPr>
            <p:cNvSpPr>
              <a:spLocks noChangeArrowheads="1"/>
            </p:cNvSpPr>
            <p:nvPr/>
          </p:nvSpPr>
          <p:spPr bwMode="auto">
            <a:xfrm>
              <a:off x="2448" y="1728"/>
              <a:ext cx="864" cy="672"/>
            </a:xfrm>
            <a:prstGeom prst="cube">
              <a:avLst>
                <a:gd name="adj" fmla="val 15181"/>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200" dirty="0"/>
            </a:p>
            <a:p>
              <a:pPr algn="ctr"/>
              <a:r>
                <a:rPr lang="en-US" altLang="en-US" sz="1200" dirty="0"/>
                <a:t>Cipher:</a:t>
              </a:r>
            </a:p>
            <a:p>
              <a:pPr algn="ctr"/>
              <a:r>
                <a:rPr lang="en-US" altLang="en-US" sz="1200" dirty="0">
                  <a:solidFill>
                    <a:srgbClr val="00B050"/>
                  </a:solidFill>
                </a:rPr>
                <a:t>Caesar Cipher </a:t>
              </a:r>
            </a:p>
            <a:p>
              <a:pPr algn="ctr"/>
              <a:r>
                <a:rPr lang="en-US" altLang="en-US" sz="1200" dirty="0">
                  <a:solidFill>
                    <a:srgbClr val="00B050"/>
                  </a:solidFill>
                </a:rPr>
                <a:t>Algorithm </a:t>
              </a:r>
            </a:p>
            <a:p>
              <a:pPr algn="ctr"/>
              <a:endParaRPr lang="en-US" altLang="en-US" sz="1200" dirty="0">
                <a:solidFill>
                  <a:srgbClr val="CC0000"/>
                </a:solidFill>
              </a:endParaRPr>
            </a:p>
          </p:txBody>
        </p:sp>
        <p:sp>
          <p:nvSpPr>
            <p:cNvPr id="29" name="Line 8">
              <a:extLst>
                <a:ext uri="{FF2B5EF4-FFF2-40B4-BE49-F238E27FC236}">
                  <a16:creationId xmlns:a16="http://schemas.microsoft.com/office/drawing/2014/main" id="{6077E904-F7FE-4186-92CD-B5CD14F8DD60}"/>
                </a:ext>
              </a:extLst>
            </p:cNvPr>
            <p:cNvSpPr>
              <a:spLocks noChangeShapeType="1"/>
            </p:cNvSpPr>
            <p:nvPr/>
          </p:nvSpPr>
          <p:spPr bwMode="auto">
            <a:xfrm flipV="1">
              <a:off x="2880" y="2448"/>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9">
              <a:extLst>
                <a:ext uri="{FF2B5EF4-FFF2-40B4-BE49-F238E27FC236}">
                  <a16:creationId xmlns:a16="http://schemas.microsoft.com/office/drawing/2014/main" id="{CC7DE629-06F9-4371-919F-603574DD99D3}"/>
                </a:ext>
              </a:extLst>
            </p:cNvPr>
            <p:cNvSpPr>
              <a:spLocks noChangeShapeType="1"/>
            </p:cNvSpPr>
            <p:nvPr/>
          </p:nvSpPr>
          <p:spPr bwMode="auto">
            <a:xfrm rot="-5400000">
              <a:off x="1944" y="1896"/>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0">
              <a:extLst>
                <a:ext uri="{FF2B5EF4-FFF2-40B4-BE49-F238E27FC236}">
                  <a16:creationId xmlns:a16="http://schemas.microsoft.com/office/drawing/2014/main" id="{4A0B7D39-6A46-4ED5-9A09-AA4AD34B8C64}"/>
                </a:ext>
              </a:extLst>
            </p:cNvPr>
            <p:cNvSpPr>
              <a:spLocks noChangeShapeType="1"/>
            </p:cNvSpPr>
            <p:nvPr/>
          </p:nvSpPr>
          <p:spPr bwMode="auto">
            <a:xfrm rot="-5400000">
              <a:off x="3768" y="1896"/>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11">
              <a:extLst>
                <a:ext uri="{FF2B5EF4-FFF2-40B4-BE49-F238E27FC236}">
                  <a16:creationId xmlns:a16="http://schemas.microsoft.com/office/drawing/2014/main" id="{7D9D2A05-552F-4CC6-85B0-1B60F93839C9}"/>
                </a:ext>
              </a:extLst>
            </p:cNvPr>
            <p:cNvSpPr txBox="1">
              <a:spLocks noChangeArrowheads="1"/>
            </p:cNvSpPr>
            <p:nvPr/>
          </p:nvSpPr>
          <p:spPr bwMode="auto">
            <a:xfrm>
              <a:off x="2507" y="2807"/>
              <a:ext cx="6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  Key (3)</a:t>
              </a:r>
            </a:p>
          </p:txBody>
        </p:sp>
      </p:grpSp>
      <p:sp>
        <p:nvSpPr>
          <p:cNvPr id="33" name="Rectangle 12">
            <a:extLst>
              <a:ext uri="{FF2B5EF4-FFF2-40B4-BE49-F238E27FC236}">
                <a16:creationId xmlns:a16="http://schemas.microsoft.com/office/drawing/2014/main" id="{DAD85BE0-D62E-4B5D-AE90-646785763E70}"/>
              </a:ext>
            </a:extLst>
          </p:cNvPr>
          <p:cNvSpPr>
            <a:spLocks noChangeArrowheads="1"/>
          </p:cNvSpPr>
          <p:nvPr/>
        </p:nvSpPr>
        <p:spPr bwMode="auto">
          <a:xfrm>
            <a:off x="381609" y="2621861"/>
            <a:ext cx="8417719" cy="52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0"/>
              </a:spcBef>
              <a:defRPr sz="2400">
                <a:solidFill>
                  <a:schemeClr val="tx1"/>
                </a:solidFill>
                <a:latin typeface="Times New Roman" panose="02020603050405020304" pitchFamily="18" charset="0"/>
              </a:defRPr>
            </a:lvl1pPr>
            <a:lvl2pPr marL="1100138" indent="-533400">
              <a:spcBef>
                <a:spcPct val="0"/>
              </a:spcBef>
              <a:defRPr sz="2400">
                <a:solidFill>
                  <a:schemeClr val="tx1"/>
                </a:solidFill>
                <a:latin typeface="Times New Roman" panose="02020603050405020304" pitchFamily="18" charset="0"/>
              </a:defRPr>
            </a:lvl2pPr>
            <a:lvl3pPr marL="1366838" indent="-457200">
              <a:spcBef>
                <a:spcPct val="0"/>
              </a:spcBef>
              <a:defRPr sz="2400">
                <a:solidFill>
                  <a:schemeClr val="tx1"/>
                </a:solidFill>
                <a:latin typeface="Times New Roman" panose="02020603050405020304" pitchFamily="18" charset="0"/>
              </a:defRPr>
            </a:lvl3pPr>
            <a:lvl4pPr marL="1633538" indent="-381000">
              <a:spcBef>
                <a:spcPct val="0"/>
              </a:spcBef>
              <a:defRPr sz="2400">
                <a:solidFill>
                  <a:schemeClr val="tx1"/>
                </a:solidFill>
                <a:latin typeface="Times New Roman" panose="02020603050405020304" pitchFamily="18" charset="0"/>
              </a:defRPr>
            </a:lvl4pPr>
            <a:lvl5pPr marL="1919288" indent="-381000">
              <a:spcBef>
                <a:spcPct val="0"/>
              </a:spcBef>
              <a:defRPr sz="2400">
                <a:solidFill>
                  <a:schemeClr val="tx1"/>
                </a:solidFill>
                <a:latin typeface="Times New Roman" panose="02020603050405020304" pitchFamily="18" charset="0"/>
              </a:defRPr>
            </a:lvl5pPr>
            <a:lvl6pPr marL="2376488" indent="-381000" fontAlgn="base">
              <a:spcBef>
                <a:spcPct val="0"/>
              </a:spcBef>
              <a:spcAft>
                <a:spcPct val="0"/>
              </a:spcAft>
              <a:defRPr sz="2400">
                <a:solidFill>
                  <a:schemeClr val="tx1"/>
                </a:solidFill>
                <a:latin typeface="Times New Roman" panose="02020603050405020304" pitchFamily="18" charset="0"/>
              </a:defRPr>
            </a:lvl6pPr>
            <a:lvl7pPr marL="2833688" indent="-381000" fontAlgn="base">
              <a:spcBef>
                <a:spcPct val="0"/>
              </a:spcBef>
              <a:spcAft>
                <a:spcPct val="0"/>
              </a:spcAft>
              <a:defRPr sz="2400">
                <a:solidFill>
                  <a:schemeClr val="tx1"/>
                </a:solidFill>
                <a:latin typeface="Times New Roman" panose="02020603050405020304" pitchFamily="18" charset="0"/>
              </a:defRPr>
            </a:lvl7pPr>
            <a:lvl8pPr marL="3290888" indent="-381000" fontAlgn="base">
              <a:spcBef>
                <a:spcPct val="0"/>
              </a:spcBef>
              <a:spcAft>
                <a:spcPct val="0"/>
              </a:spcAft>
              <a:defRPr sz="2400">
                <a:solidFill>
                  <a:schemeClr val="tx1"/>
                </a:solidFill>
                <a:latin typeface="Times New Roman" panose="02020603050405020304" pitchFamily="18" charset="0"/>
              </a:defRPr>
            </a:lvl8pPr>
            <a:lvl9pPr marL="3748088" indent="-381000" fontAlgn="base">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en-US" sz="2800" b="0" dirty="0">
                <a:latin typeface="Trebuchet MS" panose="020B0603020202020204" pitchFamily="34" charset="0"/>
                <a:cs typeface="Times New Roman" panose="02020603050405020304" pitchFamily="18" charset="0"/>
              </a:rPr>
              <a:t>Decryption</a:t>
            </a:r>
          </a:p>
        </p:txBody>
      </p:sp>
      <p:grpSp>
        <p:nvGrpSpPr>
          <p:cNvPr id="34" name="Group 13">
            <a:extLst>
              <a:ext uri="{FF2B5EF4-FFF2-40B4-BE49-F238E27FC236}">
                <a16:creationId xmlns:a16="http://schemas.microsoft.com/office/drawing/2014/main" id="{D6314177-7FEE-447E-A1E0-A83B0CC66E67}"/>
              </a:ext>
            </a:extLst>
          </p:cNvPr>
          <p:cNvGrpSpPr>
            <a:grpSpLocks/>
          </p:cNvGrpSpPr>
          <p:nvPr/>
        </p:nvGrpSpPr>
        <p:grpSpPr bwMode="auto">
          <a:xfrm>
            <a:off x="1012031" y="3110294"/>
            <a:ext cx="6458422" cy="2033206"/>
            <a:chOff x="624" y="2807"/>
            <a:chExt cx="4272" cy="1310"/>
          </a:xfrm>
        </p:grpSpPr>
        <p:sp>
          <p:nvSpPr>
            <p:cNvPr id="35" name="AutoShape 14">
              <a:extLst>
                <a:ext uri="{FF2B5EF4-FFF2-40B4-BE49-F238E27FC236}">
                  <a16:creationId xmlns:a16="http://schemas.microsoft.com/office/drawing/2014/main" id="{3791EAAE-F174-4CAF-A428-840D0C8A83BF}"/>
                </a:ext>
              </a:extLst>
            </p:cNvPr>
            <p:cNvSpPr>
              <a:spLocks noChangeArrowheads="1"/>
            </p:cNvSpPr>
            <p:nvPr/>
          </p:nvSpPr>
          <p:spPr bwMode="auto">
            <a:xfrm>
              <a:off x="4032" y="2831"/>
              <a:ext cx="864" cy="624"/>
            </a:xfrm>
            <a:prstGeom prst="foldedCorner">
              <a:avLst>
                <a:gd name="adj" fmla="val 12500"/>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Plain Text</a:t>
              </a:r>
            </a:p>
            <a:p>
              <a:pPr algn="ctr"/>
              <a:endParaRPr lang="en-US" altLang="en-US" sz="1200" dirty="0"/>
            </a:p>
            <a:p>
              <a:pPr algn="ctr"/>
              <a:r>
                <a:rPr lang="en-US" altLang="en-US" sz="1200" dirty="0"/>
                <a:t>Message:</a:t>
              </a:r>
            </a:p>
            <a:p>
              <a:pPr algn="ctr"/>
              <a:r>
                <a:rPr lang="en-US" altLang="en-US" sz="1200" dirty="0">
                  <a:solidFill>
                    <a:srgbClr val="00B050"/>
                  </a:solidFill>
                </a:rPr>
                <a:t>Attack at Dawn</a:t>
              </a:r>
            </a:p>
          </p:txBody>
        </p:sp>
        <p:sp>
          <p:nvSpPr>
            <p:cNvPr id="36" name="AutoShape 15">
              <a:extLst>
                <a:ext uri="{FF2B5EF4-FFF2-40B4-BE49-F238E27FC236}">
                  <a16:creationId xmlns:a16="http://schemas.microsoft.com/office/drawing/2014/main" id="{BD332CD7-75E6-4A44-916C-BD75D39B3681}"/>
                </a:ext>
              </a:extLst>
            </p:cNvPr>
            <p:cNvSpPr>
              <a:spLocks noChangeArrowheads="1"/>
            </p:cNvSpPr>
            <p:nvPr/>
          </p:nvSpPr>
          <p:spPr bwMode="auto">
            <a:xfrm>
              <a:off x="624" y="2831"/>
              <a:ext cx="864" cy="624"/>
            </a:xfrm>
            <a:prstGeom prst="foldedCorner">
              <a:avLst>
                <a:gd name="adj" fmla="val 12500"/>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Cipher Text</a:t>
              </a:r>
            </a:p>
            <a:p>
              <a:pPr algn="ctr"/>
              <a:endParaRPr lang="en-US" altLang="en-US" sz="1200" dirty="0"/>
            </a:p>
            <a:p>
              <a:pPr algn="ctr"/>
              <a:r>
                <a:rPr lang="en-US" altLang="en-US" sz="1200" dirty="0"/>
                <a:t>Message:</a:t>
              </a:r>
            </a:p>
            <a:p>
              <a:pPr algn="ctr"/>
              <a:r>
                <a:rPr lang="en-US" altLang="en-US" sz="1200" dirty="0" err="1">
                  <a:solidFill>
                    <a:srgbClr val="00B050"/>
                  </a:solidFill>
                </a:rPr>
                <a:t>Dwwdfn</a:t>
              </a:r>
              <a:r>
                <a:rPr lang="en-US" altLang="en-US" sz="1200" dirty="0">
                  <a:solidFill>
                    <a:srgbClr val="00B050"/>
                  </a:solidFill>
                </a:rPr>
                <a:t> </a:t>
              </a:r>
              <a:r>
                <a:rPr lang="en-US" altLang="en-US" sz="1200" dirty="0" err="1">
                  <a:solidFill>
                    <a:srgbClr val="00B050"/>
                  </a:solidFill>
                </a:rPr>
                <a:t>Dw</a:t>
              </a:r>
              <a:r>
                <a:rPr lang="en-US" altLang="en-US" sz="1200" dirty="0">
                  <a:solidFill>
                    <a:srgbClr val="00B050"/>
                  </a:solidFill>
                </a:rPr>
                <a:t> </a:t>
              </a:r>
              <a:r>
                <a:rPr lang="en-US" altLang="en-US" sz="1200" dirty="0" err="1">
                  <a:solidFill>
                    <a:srgbClr val="00B050"/>
                  </a:solidFill>
                </a:rPr>
                <a:t>Gdyq</a:t>
              </a:r>
              <a:endParaRPr lang="en-US" altLang="en-US" sz="1200" dirty="0">
                <a:solidFill>
                  <a:srgbClr val="00B050"/>
                </a:solidFill>
              </a:endParaRPr>
            </a:p>
          </p:txBody>
        </p:sp>
        <p:sp>
          <p:nvSpPr>
            <p:cNvPr id="37" name="AutoShape 16">
              <a:extLst>
                <a:ext uri="{FF2B5EF4-FFF2-40B4-BE49-F238E27FC236}">
                  <a16:creationId xmlns:a16="http://schemas.microsoft.com/office/drawing/2014/main" id="{6B99B975-4F4A-43D1-892A-1C5B1C770FD3}"/>
                </a:ext>
              </a:extLst>
            </p:cNvPr>
            <p:cNvSpPr>
              <a:spLocks noChangeArrowheads="1"/>
            </p:cNvSpPr>
            <p:nvPr/>
          </p:nvSpPr>
          <p:spPr bwMode="auto">
            <a:xfrm>
              <a:off x="2256" y="2807"/>
              <a:ext cx="864" cy="672"/>
            </a:xfrm>
            <a:prstGeom prst="cube">
              <a:avLst>
                <a:gd name="adj" fmla="val 15181"/>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200" dirty="0"/>
            </a:p>
            <a:p>
              <a:pPr algn="ctr"/>
              <a:r>
                <a:rPr lang="en-US" altLang="en-US" sz="1200" dirty="0"/>
                <a:t>Cipher:</a:t>
              </a:r>
            </a:p>
            <a:p>
              <a:pPr algn="ctr"/>
              <a:r>
                <a:rPr lang="en-US" altLang="en-US" sz="1200" dirty="0">
                  <a:solidFill>
                    <a:srgbClr val="00B050"/>
                  </a:solidFill>
                </a:rPr>
                <a:t>Caesar Cipher </a:t>
              </a:r>
            </a:p>
            <a:p>
              <a:pPr algn="ctr"/>
              <a:r>
                <a:rPr lang="en-US" altLang="en-US" sz="1200" dirty="0">
                  <a:solidFill>
                    <a:srgbClr val="00B050"/>
                  </a:solidFill>
                </a:rPr>
                <a:t>Algorithm </a:t>
              </a:r>
            </a:p>
            <a:p>
              <a:pPr algn="ctr"/>
              <a:endParaRPr lang="en-US" altLang="en-US" sz="1200" dirty="0">
                <a:solidFill>
                  <a:srgbClr val="CC0000"/>
                </a:solidFill>
              </a:endParaRPr>
            </a:p>
          </p:txBody>
        </p:sp>
        <p:sp>
          <p:nvSpPr>
            <p:cNvPr id="38" name="Line 17">
              <a:extLst>
                <a:ext uri="{FF2B5EF4-FFF2-40B4-BE49-F238E27FC236}">
                  <a16:creationId xmlns:a16="http://schemas.microsoft.com/office/drawing/2014/main" id="{790A312D-6864-4EDB-9196-F3DDBB6AF7F7}"/>
                </a:ext>
              </a:extLst>
            </p:cNvPr>
            <p:cNvSpPr>
              <a:spLocks noChangeShapeType="1"/>
            </p:cNvSpPr>
            <p:nvPr/>
          </p:nvSpPr>
          <p:spPr bwMode="auto">
            <a:xfrm flipV="1">
              <a:off x="2688" y="3527"/>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18">
              <a:extLst>
                <a:ext uri="{FF2B5EF4-FFF2-40B4-BE49-F238E27FC236}">
                  <a16:creationId xmlns:a16="http://schemas.microsoft.com/office/drawing/2014/main" id="{63CEE92B-B9DC-4EC4-B289-4C0AC2EB244F}"/>
                </a:ext>
              </a:extLst>
            </p:cNvPr>
            <p:cNvSpPr>
              <a:spLocks noChangeShapeType="1"/>
            </p:cNvSpPr>
            <p:nvPr/>
          </p:nvSpPr>
          <p:spPr bwMode="auto">
            <a:xfrm rot="-5400000">
              <a:off x="1752" y="2975"/>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19">
              <a:extLst>
                <a:ext uri="{FF2B5EF4-FFF2-40B4-BE49-F238E27FC236}">
                  <a16:creationId xmlns:a16="http://schemas.microsoft.com/office/drawing/2014/main" id="{0D44FE2C-5A6C-4C32-B081-061764303F48}"/>
                </a:ext>
              </a:extLst>
            </p:cNvPr>
            <p:cNvSpPr>
              <a:spLocks noChangeShapeType="1"/>
            </p:cNvSpPr>
            <p:nvPr/>
          </p:nvSpPr>
          <p:spPr bwMode="auto">
            <a:xfrm rot="-5400000">
              <a:off x="3576" y="2975"/>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20">
              <a:extLst>
                <a:ext uri="{FF2B5EF4-FFF2-40B4-BE49-F238E27FC236}">
                  <a16:creationId xmlns:a16="http://schemas.microsoft.com/office/drawing/2014/main" id="{EEAFB7D2-02AF-4F13-A9E8-7A3E237B2EEE}"/>
                </a:ext>
              </a:extLst>
            </p:cNvPr>
            <p:cNvSpPr txBox="1">
              <a:spLocks noChangeArrowheads="1"/>
            </p:cNvSpPr>
            <p:nvPr/>
          </p:nvSpPr>
          <p:spPr bwMode="auto">
            <a:xfrm>
              <a:off x="2315" y="3886"/>
              <a:ext cx="6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  Key (3)</a:t>
              </a:r>
            </a:p>
          </p:txBody>
        </p:sp>
      </p:grpSp>
      <p:sp>
        <p:nvSpPr>
          <p:cNvPr id="23" name="Google Shape;100;p2">
            <a:extLst>
              <a:ext uri="{FF2B5EF4-FFF2-40B4-BE49-F238E27FC236}">
                <a16:creationId xmlns:a16="http://schemas.microsoft.com/office/drawing/2014/main" id="{834C7218-2D03-48CA-AA7D-0CB7F3225234}"/>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42" name="Google Shape;101;p2">
            <a:extLst>
              <a:ext uri="{FF2B5EF4-FFF2-40B4-BE49-F238E27FC236}">
                <a16:creationId xmlns:a16="http://schemas.microsoft.com/office/drawing/2014/main" id="{BFE4D146-F423-4271-8A25-FBD71686CF30}"/>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43" name="Google Shape;102;p2">
            <a:extLst>
              <a:ext uri="{FF2B5EF4-FFF2-40B4-BE49-F238E27FC236}">
                <a16:creationId xmlns:a16="http://schemas.microsoft.com/office/drawing/2014/main" id="{AB5DBD90-C17C-49B2-9E8A-01DAF7BFA8F4}"/>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6852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sp>
        <p:nvSpPr>
          <p:cNvPr id="328" name="Google Shape;328;p41"/>
          <p:cNvSpPr/>
          <p:nvPr/>
        </p:nvSpPr>
        <p:spPr>
          <a:xfrm>
            <a:off x="487500" y="18746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330" name="Google Shape;330;p41"/>
          <p:cNvSpPr txBox="1">
            <a:spLocks noGrp="1"/>
          </p:cNvSpPr>
          <p:nvPr>
            <p:ph type="title"/>
          </p:nvPr>
        </p:nvSpPr>
        <p:spPr>
          <a:xfrm>
            <a:off x="702875" y="80366"/>
            <a:ext cx="767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SHIFT OF 2 (key==2)</a:t>
            </a:r>
            <a:endParaRPr dirty="0"/>
          </a:p>
        </p:txBody>
      </p:sp>
      <p:pic>
        <p:nvPicPr>
          <p:cNvPr id="1026" name="Picture 2" descr="Caesar cipher in Swift | iJoshSmith">
            <a:extLst>
              <a:ext uri="{FF2B5EF4-FFF2-40B4-BE49-F238E27FC236}">
                <a16:creationId xmlns:a16="http://schemas.microsoft.com/office/drawing/2014/main" id="{B62151A7-5670-4F7B-A972-5CAE8BE8C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00" y="722963"/>
            <a:ext cx="5812306" cy="42271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2B5232A-14AF-4E47-BC65-8D460A4E6481}"/>
              </a:ext>
            </a:extLst>
          </p:cNvPr>
          <p:cNvSpPr txBox="1"/>
          <p:nvPr/>
        </p:nvSpPr>
        <p:spPr>
          <a:xfrm>
            <a:off x="6486319" y="1401203"/>
            <a:ext cx="2012996"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a:t>
            </a:r>
            <a:r>
              <a:rPr lang="en-US" dirty="0" err="1">
                <a:solidFill>
                  <a:schemeClr val="tx1"/>
                </a:solidFill>
              </a:rPr>
              <a:t>abcde</a:t>
            </a:r>
            <a:r>
              <a:rPr lang="en-US" dirty="0">
                <a:solidFill>
                  <a:schemeClr val="tx1"/>
                </a:solidFill>
              </a:rPr>
              <a:t> +28) % 26</a:t>
            </a:r>
          </a:p>
          <a:p>
            <a:pPr marL="285750" indent="-285750">
              <a:buFont typeface="Arial" panose="020B0604020202020204" pitchFamily="34" charset="0"/>
              <a:buChar char="•"/>
            </a:pPr>
            <a:r>
              <a:rPr lang="en-US" dirty="0" err="1">
                <a:solidFill>
                  <a:schemeClr val="tx1"/>
                </a:solidFill>
              </a:rPr>
              <a:t>abcde</a:t>
            </a:r>
            <a:r>
              <a:rPr lang="en-US" dirty="0">
                <a:solidFill>
                  <a:schemeClr val="tx1"/>
                </a:solidFill>
              </a:rPr>
              <a:t> +2</a:t>
            </a:r>
          </a:p>
          <a:p>
            <a:pPr marL="285750" indent="-285750">
              <a:buFont typeface="Arial" panose="020B0604020202020204" pitchFamily="34" charset="0"/>
              <a:buChar char="•"/>
            </a:pPr>
            <a:r>
              <a:rPr lang="en-US" dirty="0" err="1">
                <a:solidFill>
                  <a:schemeClr val="tx1"/>
                </a:solidFill>
              </a:rPr>
              <a:t>cdefg</a:t>
            </a:r>
            <a:endParaRPr lang="en-US" dirty="0">
              <a:solidFill>
                <a:srgbClr val="FFFF00"/>
              </a:solidFill>
            </a:endParaRPr>
          </a:p>
        </p:txBody>
      </p:sp>
      <p:sp>
        <p:nvSpPr>
          <p:cNvPr id="7" name="TextBox 6">
            <a:extLst>
              <a:ext uri="{FF2B5EF4-FFF2-40B4-BE49-F238E27FC236}">
                <a16:creationId xmlns:a16="http://schemas.microsoft.com/office/drawing/2014/main" id="{4C402D09-A1A4-458E-B2E5-B2A45EDB8CB6}"/>
              </a:ext>
            </a:extLst>
          </p:cNvPr>
          <p:cNvSpPr txBox="1"/>
          <p:nvPr/>
        </p:nvSpPr>
        <p:spPr>
          <a:xfrm>
            <a:off x="6465948" y="3306728"/>
            <a:ext cx="2012996"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a:t>
            </a:r>
            <a:r>
              <a:rPr lang="en-US" dirty="0" err="1">
                <a:solidFill>
                  <a:schemeClr val="tx1"/>
                </a:solidFill>
              </a:rPr>
              <a:t>cdefg</a:t>
            </a:r>
            <a:r>
              <a:rPr lang="en-US" dirty="0">
                <a:solidFill>
                  <a:schemeClr val="tx1"/>
                </a:solidFill>
              </a:rPr>
              <a:t> +28) % 26</a:t>
            </a:r>
          </a:p>
          <a:p>
            <a:pPr marL="285750" indent="-285750">
              <a:buFont typeface="Arial" panose="020B0604020202020204" pitchFamily="34" charset="0"/>
              <a:buChar char="•"/>
            </a:pPr>
            <a:r>
              <a:rPr lang="en-US" dirty="0" err="1">
                <a:solidFill>
                  <a:schemeClr val="tx1"/>
                </a:solidFill>
              </a:rPr>
              <a:t>cdefg</a:t>
            </a:r>
            <a:r>
              <a:rPr lang="en-US" dirty="0">
                <a:solidFill>
                  <a:schemeClr val="tx1"/>
                </a:solidFill>
              </a:rPr>
              <a:t> +2</a:t>
            </a:r>
          </a:p>
          <a:p>
            <a:pPr marL="285750" indent="-285750">
              <a:buFont typeface="Arial" panose="020B0604020202020204" pitchFamily="34" charset="0"/>
              <a:buChar char="•"/>
            </a:pPr>
            <a:r>
              <a:rPr lang="en-US" dirty="0" err="1">
                <a:solidFill>
                  <a:schemeClr val="tx1"/>
                </a:solidFill>
              </a:rPr>
              <a:t>abcde</a:t>
            </a:r>
            <a:endParaRPr lang="en-US" dirty="0">
              <a:solidFill>
                <a:srgbClr val="FFFF00"/>
              </a:solidFill>
            </a:endParaRPr>
          </a:p>
        </p:txBody>
      </p:sp>
      <p:sp>
        <p:nvSpPr>
          <p:cNvPr id="8" name="Google Shape;100;p2">
            <a:extLst>
              <a:ext uri="{FF2B5EF4-FFF2-40B4-BE49-F238E27FC236}">
                <a16:creationId xmlns:a16="http://schemas.microsoft.com/office/drawing/2014/main" id="{FAEBAF5A-9EB4-4A5D-8860-B1594438F3AE}"/>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BA0C7485-0CAF-43A9-ACCC-D1852018E9A4}"/>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9AC51AAC-4D39-44CE-862D-6CDDB5523369}"/>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87500" y="30921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702875" y="201582"/>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ROT 13- WHERE KEY==13</a:t>
            </a:r>
            <a:endParaRPr dirty="0"/>
          </a:p>
        </p:txBody>
      </p:sp>
      <p:pic>
        <p:nvPicPr>
          <p:cNvPr id="1026" name="Picture 2" descr="ROT 13 and Caesar Ciphers">
            <a:extLst>
              <a:ext uri="{FF2B5EF4-FFF2-40B4-BE49-F238E27FC236}">
                <a16:creationId xmlns:a16="http://schemas.microsoft.com/office/drawing/2014/main" id="{EC068788-D81E-4CAB-8944-70AD183A4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75" y="989941"/>
            <a:ext cx="8473000" cy="305028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0;p2">
            <a:extLst>
              <a:ext uri="{FF2B5EF4-FFF2-40B4-BE49-F238E27FC236}">
                <a16:creationId xmlns:a16="http://schemas.microsoft.com/office/drawing/2014/main" id="{E05E2104-8DDD-4351-A5FC-3216E6421897}"/>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01D1EC86-3192-4AB1-95E1-84841FA3D417}"/>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1F536E22-AA78-49F6-9333-6BC963C839E9}"/>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14784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7"/>
          <p:cNvSpPr/>
          <p:nvPr/>
        </p:nvSpPr>
        <p:spPr>
          <a:xfrm>
            <a:off x="696000" y="1934700"/>
            <a:ext cx="5029200" cy="21045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696000" y="1934700"/>
            <a:ext cx="5029200" cy="17319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txBox="1">
            <a:spLocks noGrp="1"/>
          </p:cNvSpPr>
          <p:nvPr>
            <p:ph type="title"/>
          </p:nvPr>
        </p:nvSpPr>
        <p:spPr>
          <a:xfrm>
            <a:off x="717900" y="2143500"/>
            <a:ext cx="4985400" cy="131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Playfair CYPHER</a:t>
            </a:r>
            <a:endParaRPr dirty="0"/>
          </a:p>
        </p:txBody>
      </p:sp>
      <p:sp>
        <p:nvSpPr>
          <p:cNvPr id="511" name="Google Shape;511;p47"/>
          <p:cNvSpPr/>
          <p:nvPr/>
        </p:nvSpPr>
        <p:spPr>
          <a:xfrm>
            <a:off x="812925" y="14142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2" name="Google Shape;512;p47"/>
          <p:cNvSpPr/>
          <p:nvPr/>
        </p:nvSpPr>
        <p:spPr>
          <a:xfrm>
            <a:off x="6127275" y="193470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812925" y="1192616"/>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4" name="Google Shape;514;p47"/>
          <p:cNvSpPr/>
          <p:nvPr/>
        </p:nvSpPr>
        <p:spPr>
          <a:xfrm>
            <a:off x="812925" y="9709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5" name="Google Shape;515;p47"/>
          <p:cNvSpPr/>
          <p:nvPr/>
        </p:nvSpPr>
        <p:spPr>
          <a:xfrm>
            <a:off x="6127275" y="257175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7"/>
          <p:cNvCxnSpPr/>
          <p:nvPr/>
        </p:nvCxnSpPr>
        <p:spPr>
          <a:xfrm flipH="1">
            <a:off x="812775" y="4427750"/>
            <a:ext cx="6944100" cy="3501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517" name="Google Shape;517;p47"/>
          <p:cNvCxnSpPr/>
          <p:nvPr/>
        </p:nvCxnSpPr>
        <p:spPr>
          <a:xfrm rot="10800000">
            <a:off x="868575" y="539400"/>
            <a:ext cx="8007900" cy="0"/>
          </a:xfrm>
          <a:prstGeom prst="straightConnector1">
            <a:avLst/>
          </a:prstGeom>
          <a:noFill/>
          <a:ln w="38100" cap="flat" cmpd="sng">
            <a:solidFill>
              <a:schemeClr val="lt1"/>
            </a:solidFill>
            <a:prstDash val="solid"/>
            <a:round/>
            <a:headEnd type="oval" w="med" len="med"/>
            <a:tailEnd type="oval" w="med" len="med"/>
          </a:ln>
        </p:spPr>
      </p:cxnSp>
      <p:sp>
        <p:nvSpPr>
          <p:cNvPr id="12" name="Google Shape;100;p2">
            <a:extLst>
              <a:ext uri="{FF2B5EF4-FFF2-40B4-BE49-F238E27FC236}">
                <a16:creationId xmlns:a16="http://schemas.microsoft.com/office/drawing/2014/main" id="{968172C4-8421-43A1-AB8D-362E08CCECDE}"/>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063BA9A5-82AD-407D-8201-7D23F915C69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4" name="Google Shape;102;p2">
            <a:extLst>
              <a:ext uri="{FF2B5EF4-FFF2-40B4-BE49-F238E27FC236}">
                <a16:creationId xmlns:a16="http://schemas.microsoft.com/office/drawing/2014/main" id="{F380BFA3-FE77-4AF7-AC74-BAFC269B064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1640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43"/>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a:t>
            </a:r>
            <a:endParaRPr dirty="0"/>
          </a:p>
        </p:txBody>
      </p:sp>
      <p:sp>
        <p:nvSpPr>
          <p:cNvPr id="26" name="TextBox 25">
            <a:extLst>
              <a:ext uri="{FF2B5EF4-FFF2-40B4-BE49-F238E27FC236}">
                <a16:creationId xmlns:a16="http://schemas.microsoft.com/office/drawing/2014/main" id="{92337A52-886E-4082-AF86-27407F3BD47A}"/>
              </a:ext>
            </a:extLst>
          </p:cNvPr>
          <p:cNvSpPr txBox="1"/>
          <p:nvPr/>
        </p:nvSpPr>
        <p:spPr>
          <a:xfrm>
            <a:off x="2063024" y="1637377"/>
            <a:ext cx="3365010" cy="1600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square">
            <a:spAutoFit/>
            <a:sp3d extrusionH="57150">
              <a:bevelT w="38100" h="38100" prst="relaxedInset"/>
            </a:sp3d>
          </a:bodyPr>
          <a:lstStyle/>
          <a:p>
            <a:r>
              <a:rPr lang="en-US" dirty="0" err="1">
                <a:solidFill>
                  <a:srgbClr val="FF0000"/>
                </a:solidFill>
              </a:rPr>
              <a:t>PlainText</a:t>
            </a:r>
            <a:r>
              <a:rPr lang="en-US" dirty="0">
                <a:solidFill>
                  <a:srgbClr val="FF0000"/>
                </a:solidFill>
              </a:rPr>
              <a:t>: "instruments" </a:t>
            </a:r>
          </a:p>
          <a:p>
            <a:r>
              <a:rPr lang="en-US" dirty="0">
                <a:solidFill>
                  <a:srgbClr val="FF0000"/>
                </a:solidFill>
              </a:rPr>
              <a:t>Key: monarchy</a:t>
            </a:r>
          </a:p>
          <a:p>
            <a:r>
              <a:rPr lang="en-US" dirty="0">
                <a:solidFill>
                  <a:srgbClr val="FF0000"/>
                </a:solidFill>
              </a:rPr>
              <a:t>After Split: 'in' '</a:t>
            </a:r>
            <a:r>
              <a:rPr lang="en-US" dirty="0" err="1">
                <a:solidFill>
                  <a:srgbClr val="FF0000"/>
                </a:solidFill>
              </a:rPr>
              <a:t>st</a:t>
            </a:r>
            <a:r>
              <a:rPr lang="en-US" dirty="0">
                <a:solidFill>
                  <a:srgbClr val="FF0000"/>
                </a:solidFill>
              </a:rPr>
              <a:t>' '</a:t>
            </a:r>
            <a:r>
              <a:rPr lang="en-US" dirty="0" err="1">
                <a:solidFill>
                  <a:srgbClr val="FF0000"/>
                </a:solidFill>
              </a:rPr>
              <a:t>ru</a:t>
            </a:r>
            <a:r>
              <a:rPr lang="en-US" dirty="0">
                <a:solidFill>
                  <a:srgbClr val="FF0000"/>
                </a:solidFill>
              </a:rPr>
              <a:t>' 'me' '</a:t>
            </a:r>
            <a:r>
              <a:rPr lang="en-US" dirty="0" err="1">
                <a:solidFill>
                  <a:srgbClr val="FF0000"/>
                </a:solidFill>
              </a:rPr>
              <a:t>nt</a:t>
            </a:r>
            <a:r>
              <a:rPr lang="en-US" dirty="0">
                <a:solidFill>
                  <a:srgbClr val="FF0000"/>
                </a:solidFill>
              </a:rPr>
              <a:t>' '</a:t>
            </a:r>
            <a:r>
              <a:rPr lang="en-US" dirty="0" err="1">
                <a:solidFill>
                  <a:srgbClr val="FF0000"/>
                </a:solidFill>
              </a:rPr>
              <a:t>sz</a:t>
            </a:r>
            <a:r>
              <a:rPr lang="en-US" dirty="0">
                <a:solidFill>
                  <a:srgbClr val="FF0000"/>
                </a:solidFill>
              </a:rPr>
              <a:t>’</a:t>
            </a:r>
          </a:p>
          <a:p>
            <a:endParaRPr lang="en-US" dirty="0">
              <a:solidFill>
                <a:srgbClr val="FF0000"/>
              </a:solidFill>
            </a:endParaRPr>
          </a:p>
          <a:p>
            <a:r>
              <a:rPr lang="en-US" dirty="0">
                <a:solidFill>
                  <a:srgbClr val="FF0000"/>
                </a:solidFill>
              </a:rPr>
              <a:t>Plain Text: “hello”</a:t>
            </a:r>
          </a:p>
          <a:p>
            <a:r>
              <a:rPr lang="en-US" dirty="0">
                <a:solidFill>
                  <a:srgbClr val="FF0000"/>
                </a:solidFill>
              </a:rPr>
              <a:t>Key : monarchy</a:t>
            </a:r>
          </a:p>
          <a:p>
            <a:r>
              <a:rPr lang="en-US" dirty="0">
                <a:solidFill>
                  <a:srgbClr val="FF0000"/>
                </a:solidFill>
              </a:rPr>
              <a:t>After Split: “he” “lx” “lo”</a:t>
            </a:r>
          </a:p>
        </p:txBody>
      </p:sp>
      <p:sp>
        <p:nvSpPr>
          <p:cNvPr id="12" name="TextBox 11">
            <a:extLst>
              <a:ext uri="{FF2B5EF4-FFF2-40B4-BE49-F238E27FC236}">
                <a16:creationId xmlns:a16="http://schemas.microsoft.com/office/drawing/2014/main" id="{F273C04F-F404-40D4-A497-8E7D9188C907}"/>
              </a:ext>
            </a:extLst>
          </p:cNvPr>
          <p:cNvSpPr txBox="1"/>
          <p:nvPr/>
        </p:nvSpPr>
        <p:spPr>
          <a:xfrm>
            <a:off x="635540" y="1115400"/>
            <a:ext cx="7418962"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t>1. Split the cypher text into groups of 2 using BOGUS LETTER WHEREVER NECESSARY</a:t>
            </a:r>
          </a:p>
        </p:txBody>
      </p:sp>
      <p:sp>
        <p:nvSpPr>
          <p:cNvPr id="13" name="TextBox 12">
            <a:extLst>
              <a:ext uri="{FF2B5EF4-FFF2-40B4-BE49-F238E27FC236}">
                <a16:creationId xmlns:a16="http://schemas.microsoft.com/office/drawing/2014/main" id="{B0F5D55C-3B75-43B0-AFFC-A7AD872C9814}"/>
              </a:ext>
            </a:extLst>
          </p:cNvPr>
          <p:cNvSpPr txBox="1"/>
          <p:nvPr/>
        </p:nvSpPr>
        <p:spPr>
          <a:xfrm>
            <a:off x="435061" y="3529645"/>
            <a:ext cx="8079326"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t>2. Generate key square is a 5×5 grid of alphabets that acts as the key for encrypting the plaintext. Each of the 25 alphabets must be unique and one letter of the alphabet (usually J) is omitted from the table (as the table can hold only 25 alphabets). If the plaintext contains J, then it is replaced by I.</a:t>
            </a:r>
          </a:p>
        </p:txBody>
      </p:sp>
      <p:sp>
        <p:nvSpPr>
          <p:cNvPr id="8" name="Google Shape;100;p2">
            <a:extLst>
              <a:ext uri="{FF2B5EF4-FFF2-40B4-BE49-F238E27FC236}">
                <a16:creationId xmlns:a16="http://schemas.microsoft.com/office/drawing/2014/main" id="{21CD6BB6-B2BE-4CAB-B61E-30AD4CF1F4B4}"/>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909D6D51-8933-42B1-9BC8-8AA0DA2CA45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B27F44A0-E366-47DE-AB4D-1DDE05C62C70}"/>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31" name="Google Shape;431;p44"/>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353927" y="435600"/>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a:t>
            </a:r>
            <a:endParaRPr dirty="0"/>
          </a:p>
        </p:txBody>
      </p:sp>
      <p:sp>
        <p:nvSpPr>
          <p:cNvPr id="50" name="TextBox 49">
            <a:extLst>
              <a:ext uri="{FF2B5EF4-FFF2-40B4-BE49-F238E27FC236}">
                <a16:creationId xmlns:a16="http://schemas.microsoft.com/office/drawing/2014/main" id="{37D6A956-BD6D-4EEF-B2A8-80C476DB57DE}"/>
              </a:ext>
            </a:extLst>
          </p:cNvPr>
          <p:cNvSpPr txBox="1"/>
          <p:nvPr/>
        </p:nvSpPr>
        <p:spPr>
          <a:xfrm>
            <a:off x="408326" y="1115400"/>
            <a:ext cx="3816833" cy="523220"/>
          </a:xfrm>
          <a:prstGeom prst="rect">
            <a:avLst/>
          </a:prstGeom>
          <a:noFill/>
        </p:spPr>
        <p:txBody>
          <a:bodyPr wrap="square">
            <a:spAutoFit/>
          </a:bodyPr>
          <a:lstStyle/>
          <a:p>
            <a:pPr algn="ctr"/>
            <a:r>
              <a:rPr lang="en-US" b="1" i="0" dirty="0">
                <a:solidFill>
                  <a:schemeClr val="bg2"/>
                </a:solidFill>
                <a:effectLst/>
                <a:latin typeface="urw-din"/>
              </a:rPr>
              <a:t>If both the letters are in the same column</a:t>
            </a:r>
            <a:r>
              <a:rPr lang="en-US" b="0" i="0" dirty="0">
                <a:solidFill>
                  <a:schemeClr val="bg2"/>
                </a:solidFill>
                <a:effectLst/>
                <a:latin typeface="urw-din"/>
              </a:rPr>
              <a:t>: Take the letter below each one </a:t>
            </a:r>
            <a:endParaRPr lang="en-US" dirty="0">
              <a:solidFill>
                <a:schemeClr val="bg2"/>
              </a:solidFill>
            </a:endParaRPr>
          </a:p>
        </p:txBody>
      </p:sp>
      <p:pic>
        <p:nvPicPr>
          <p:cNvPr id="3074" name="Picture 2" descr="Rules for Encryption 1">
            <a:extLst>
              <a:ext uri="{FF2B5EF4-FFF2-40B4-BE49-F238E27FC236}">
                <a16:creationId xmlns:a16="http://schemas.microsoft.com/office/drawing/2014/main" id="{8E5847DD-3731-4A5B-9378-3191B695C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584" y="901200"/>
            <a:ext cx="3615329" cy="232889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E7BEA84-155D-4B6E-9BD3-FE416A8A0D5D}"/>
              </a:ext>
            </a:extLst>
          </p:cNvPr>
          <p:cNvSpPr txBox="1"/>
          <p:nvPr/>
        </p:nvSpPr>
        <p:spPr>
          <a:xfrm>
            <a:off x="4142466" y="3503636"/>
            <a:ext cx="4789564" cy="738664"/>
          </a:xfrm>
          <a:prstGeom prst="rect">
            <a:avLst/>
          </a:prstGeom>
          <a:noFill/>
        </p:spPr>
        <p:txBody>
          <a:bodyPr wrap="square">
            <a:spAutoFit/>
          </a:bodyPr>
          <a:lstStyle/>
          <a:p>
            <a:r>
              <a:rPr lang="en-US" b="1" i="0" dirty="0">
                <a:solidFill>
                  <a:schemeClr val="bg2"/>
                </a:solidFill>
                <a:effectLst/>
                <a:latin typeface="urw-din"/>
              </a:rPr>
              <a:t>If both the letters are in the same row</a:t>
            </a:r>
            <a:r>
              <a:rPr lang="en-US" b="0" i="0" dirty="0">
                <a:solidFill>
                  <a:schemeClr val="bg2"/>
                </a:solidFill>
                <a:effectLst/>
                <a:latin typeface="urw-din"/>
              </a:rPr>
              <a:t>: Take the letter to the right of each one (going back to the leftmost if at the rightmost position).</a:t>
            </a:r>
            <a:endParaRPr lang="en-US" dirty="0">
              <a:solidFill>
                <a:schemeClr val="bg2"/>
              </a:solidFill>
            </a:endParaRPr>
          </a:p>
        </p:txBody>
      </p:sp>
      <p:pic>
        <p:nvPicPr>
          <p:cNvPr id="3076" name="Picture 4" descr="Rules for Encryption 2">
            <a:extLst>
              <a:ext uri="{FF2B5EF4-FFF2-40B4-BE49-F238E27FC236}">
                <a16:creationId xmlns:a16="http://schemas.microsoft.com/office/drawing/2014/main" id="{34BF9D30-F6E9-4086-A97D-31D46A1D7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0" y="2278190"/>
            <a:ext cx="3816833" cy="245089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00;p2">
            <a:extLst>
              <a:ext uri="{FF2B5EF4-FFF2-40B4-BE49-F238E27FC236}">
                <a16:creationId xmlns:a16="http://schemas.microsoft.com/office/drawing/2014/main" id="{F7B000B7-3DE4-42D3-BE32-1209CDD6EFEC}"/>
              </a:ext>
            </a:extLst>
          </p:cNvPr>
          <p:cNvSpPr/>
          <p:nvPr/>
        </p:nvSpPr>
        <p:spPr>
          <a:xfrm>
            <a:off x="457345" y="137179"/>
            <a:ext cx="322010" cy="32273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0" name="Google Shape;101;p2">
            <a:extLst>
              <a:ext uri="{FF2B5EF4-FFF2-40B4-BE49-F238E27FC236}">
                <a16:creationId xmlns:a16="http://schemas.microsoft.com/office/drawing/2014/main" id="{39695CD4-3DF3-4B94-9613-7E8F010DA99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1" name="Google Shape;102;p2">
            <a:extLst>
              <a:ext uri="{FF2B5EF4-FFF2-40B4-BE49-F238E27FC236}">
                <a16:creationId xmlns:a16="http://schemas.microsoft.com/office/drawing/2014/main" id="{CF160D75-DD65-458F-B90C-A7147C7126EE}"/>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a:t>
            </a:r>
            <a:endParaRPr dirty="0"/>
          </a:p>
        </p:txBody>
      </p:sp>
      <p:sp>
        <p:nvSpPr>
          <p:cNvPr id="9" name="TextBox 8">
            <a:extLst>
              <a:ext uri="{FF2B5EF4-FFF2-40B4-BE49-F238E27FC236}">
                <a16:creationId xmlns:a16="http://schemas.microsoft.com/office/drawing/2014/main" id="{258026F0-DBE2-465C-B6F8-738E536424E9}"/>
              </a:ext>
            </a:extLst>
          </p:cNvPr>
          <p:cNvSpPr txBox="1"/>
          <p:nvPr/>
        </p:nvSpPr>
        <p:spPr>
          <a:xfrm>
            <a:off x="439367" y="1017725"/>
            <a:ext cx="6819088" cy="523220"/>
          </a:xfrm>
          <a:prstGeom prst="rect">
            <a:avLst/>
          </a:prstGeom>
          <a:noFill/>
        </p:spPr>
        <p:txBody>
          <a:bodyPr wrap="square">
            <a:spAutoFit/>
          </a:bodyPr>
          <a:lstStyle/>
          <a:p>
            <a:r>
              <a:rPr lang="en-US" b="1" i="0" dirty="0">
                <a:solidFill>
                  <a:schemeClr val="bg2"/>
                </a:solidFill>
                <a:effectLst/>
                <a:latin typeface="urw-din"/>
              </a:rPr>
              <a:t>If neither of the above rules is true</a:t>
            </a:r>
            <a:r>
              <a:rPr lang="en-US" b="0" i="0" dirty="0">
                <a:solidFill>
                  <a:schemeClr val="bg2"/>
                </a:solidFill>
                <a:effectLst/>
                <a:latin typeface="urw-din"/>
              </a:rPr>
              <a:t>: Form a rectangle with the two letters and take the letters on the horizontal opposite corner of the rectangle.</a:t>
            </a:r>
            <a:endParaRPr lang="en-US" dirty="0">
              <a:solidFill>
                <a:schemeClr val="bg2"/>
              </a:solidFill>
            </a:endParaRPr>
          </a:p>
        </p:txBody>
      </p:sp>
      <p:pic>
        <p:nvPicPr>
          <p:cNvPr id="4098" name="Picture 2" descr="Rules for Encryption 3">
            <a:extLst>
              <a:ext uri="{FF2B5EF4-FFF2-40B4-BE49-F238E27FC236}">
                <a16:creationId xmlns:a16="http://schemas.microsoft.com/office/drawing/2014/main" id="{7F06BDC4-A409-4C7B-8DA6-26E2F8E75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907" y="1342059"/>
            <a:ext cx="3509152" cy="22604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219D08-3645-4369-A650-3BFB62604C54}"/>
              </a:ext>
            </a:extLst>
          </p:cNvPr>
          <p:cNvSpPr txBox="1"/>
          <p:nvPr/>
        </p:nvSpPr>
        <p:spPr>
          <a:xfrm>
            <a:off x="1152729" y="1657470"/>
            <a:ext cx="2783731" cy="3323987"/>
          </a:xfrm>
          <a:prstGeom prst="rect">
            <a:avLst/>
          </a:prstGeom>
          <a:solidFill>
            <a:schemeClr val="accent5"/>
          </a:solidFill>
          <a:ln>
            <a:noFill/>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lt1"/>
          </a:fontRef>
        </p:style>
        <p:txBody>
          <a:bodyPr wrap="square">
            <a:spAutoFit/>
          </a:bodyPr>
          <a:lstStyle/>
          <a:p>
            <a:r>
              <a:rPr lang="en-US" dirty="0"/>
              <a:t>Plain Text: "</a:t>
            </a:r>
            <a:r>
              <a:rPr lang="en-US" dirty="0" err="1"/>
              <a:t>instrumentsz</a:t>
            </a:r>
            <a:r>
              <a:rPr lang="en-US" dirty="0"/>
              <a:t>"</a:t>
            </a:r>
          </a:p>
          <a:p>
            <a:r>
              <a:rPr lang="en-US" dirty="0"/>
              <a:t>Encrypted Text: </a:t>
            </a:r>
            <a:r>
              <a:rPr lang="en-US" dirty="0" err="1"/>
              <a:t>gatlmzclrqtx</a:t>
            </a:r>
            <a:endParaRPr lang="en-US" dirty="0"/>
          </a:p>
          <a:p>
            <a:r>
              <a:rPr lang="en-US" dirty="0"/>
              <a:t>Encryption: </a:t>
            </a:r>
          </a:p>
          <a:p>
            <a:r>
              <a:rPr lang="en-US" dirty="0"/>
              <a:t>  </a:t>
            </a:r>
            <a:r>
              <a:rPr lang="en-US" dirty="0" err="1"/>
              <a:t>i</a:t>
            </a:r>
            <a:r>
              <a:rPr lang="en-US" dirty="0"/>
              <a:t> -&gt; g</a:t>
            </a:r>
          </a:p>
          <a:p>
            <a:r>
              <a:rPr lang="en-US" dirty="0"/>
              <a:t>  n -&gt; a</a:t>
            </a:r>
          </a:p>
          <a:p>
            <a:r>
              <a:rPr lang="en-US" dirty="0"/>
              <a:t>  s -&gt; t</a:t>
            </a:r>
          </a:p>
          <a:p>
            <a:r>
              <a:rPr lang="en-US" dirty="0"/>
              <a:t>  t -&gt; l</a:t>
            </a:r>
          </a:p>
          <a:p>
            <a:r>
              <a:rPr lang="en-US" dirty="0"/>
              <a:t>  r -&gt; m</a:t>
            </a:r>
          </a:p>
          <a:p>
            <a:r>
              <a:rPr lang="en-US" dirty="0"/>
              <a:t>  u -&gt; z</a:t>
            </a:r>
          </a:p>
          <a:p>
            <a:r>
              <a:rPr lang="en-US" dirty="0"/>
              <a:t>  m -&gt; c</a:t>
            </a:r>
          </a:p>
          <a:p>
            <a:r>
              <a:rPr lang="en-US" dirty="0"/>
              <a:t>  e -&gt; l</a:t>
            </a:r>
          </a:p>
          <a:p>
            <a:r>
              <a:rPr lang="en-US" dirty="0"/>
              <a:t>  n -&gt; r</a:t>
            </a:r>
          </a:p>
          <a:p>
            <a:r>
              <a:rPr lang="en-US" dirty="0"/>
              <a:t>  t -&gt; q</a:t>
            </a:r>
          </a:p>
          <a:p>
            <a:r>
              <a:rPr lang="en-US" dirty="0"/>
              <a:t>  s -&gt; t</a:t>
            </a:r>
          </a:p>
          <a:p>
            <a:r>
              <a:rPr lang="en-US" dirty="0"/>
              <a:t>  z -&gt; x</a:t>
            </a:r>
          </a:p>
        </p:txBody>
      </p:sp>
      <p:sp>
        <p:nvSpPr>
          <p:cNvPr id="8" name="Google Shape;100;p2">
            <a:extLst>
              <a:ext uri="{FF2B5EF4-FFF2-40B4-BE49-F238E27FC236}">
                <a16:creationId xmlns:a16="http://schemas.microsoft.com/office/drawing/2014/main" id="{9D21DB6A-911F-4E05-9119-3A3EEB336C95}"/>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0" name="Google Shape;101;p2">
            <a:extLst>
              <a:ext uri="{FF2B5EF4-FFF2-40B4-BE49-F238E27FC236}">
                <a16:creationId xmlns:a16="http://schemas.microsoft.com/office/drawing/2014/main" id="{67392418-4FCF-4D37-B743-094691ECE2E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1" name="Google Shape;102;p2">
            <a:extLst>
              <a:ext uri="{FF2B5EF4-FFF2-40B4-BE49-F238E27FC236}">
                <a16:creationId xmlns:a16="http://schemas.microsoft.com/office/drawing/2014/main" id="{C9FAD49F-4638-427F-8E7D-B4B96F8F180A}"/>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32369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353927" y="435600"/>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a:t>
            </a:r>
            <a:endParaRPr dirty="0"/>
          </a:p>
        </p:txBody>
      </p:sp>
      <p:pic>
        <p:nvPicPr>
          <p:cNvPr id="9" name="Picture 5" descr="Example of encryption">
            <a:extLst>
              <a:ext uri="{FF2B5EF4-FFF2-40B4-BE49-F238E27FC236}">
                <a16:creationId xmlns:a16="http://schemas.microsoft.com/office/drawing/2014/main" id="{8C532A0C-2104-45F8-B285-EDD241A4D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7" y="1078726"/>
            <a:ext cx="8782624" cy="356946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0;p2">
            <a:extLst>
              <a:ext uri="{FF2B5EF4-FFF2-40B4-BE49-F238E27FC236}">
                <a16:creationId xmlns:a16="http://schemas.microsoft.com/office/drawing/2014/main" id="{2F8A02B4-F010-47E6-B504-F93BE607FCAD}"/>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31CDF0CF-8612-4C86-8D12-627604368236}"/>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163CB0FA-51EA-4CC1-9A17-8127B2AC67D0}"/>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82839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4"/>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328702" y="118671"/>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DECRYPTION</a:t>
            </a:r>
            <a:endParaRPr dirty="0"/>
          </a:p>
        </p:txBody>
      </p:sp>
      <p:sp>
        <p:nvSpPr>
          <p:cNvPr id="7" name="TextBox 6">
            <a:extLst>
              <a:ext uri="{FF2B5EF4-FFF2-40B4-BE49-F238E27FC236}">
                <a16:creationId xmlns:a16="http://schemas.microsoft.com/office/drawing/2014/main" id="{DCF543A0-0C36-48A3-9A3F-0A5FB9795CDE}"/>
              </a:ext>
            </a:extLst>
          </p:cNvPr>
          <p:cNvSpPr txBox="1"/>
          <p:nvPr/>
        </p:nvSpPr>
        <p:spPr>
          <a:xfrm>
            <a:off x="395099" y="745191"/>
            <a:ext cx="8353802"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chemeClr val="bg2"/>
                </a:solidFill>
                <a:effectLst/>
                <a:latin typeface="urw-din"/>
              </a:rPr>
              <a:t>If both the letters are in the same column</a:t>
            </a:r>
            <a:r>
              <a:rPr lang="en-US" b="0" i="0" dirty="0">
                <a:solidFill>
                  <a:schemeClr val="bg2"/>
                </a:solidFill>
                <a:effectLst/>
                <a:latin typeface="urw-din"/>
              </a:rPr>
              <a:t>: Take the letter above each one (going back to the bottom if at the top).</a:t>
            </a:r>
            <a:endParaRPr lang="en-US" dirty="0">
              <a:solidFill>
                <a:schemeClr val="bg2"/>
              </a:solidFill>
            </a:endParaRPr>
          </a:p>
        </p:txBody>
      </p:sp>
      <p:sp>
        <p:nvSpPr>
          <p:cNvPr id="10" name="TextBox 9">
            <a:extLst>
              <a:ext uri="{FF2B5EF4-FFF2-40B4-BE49-F238E27FC236}">
                <a16:creationId xmlns:a16="http://schemas.microsoft.com/office/drawing/2014/main" id="{D63C6CC8-3C72-406F-A0FD-92DAD5FEBD2F}"/>
              </a:ext>
            </a:extLst>
          </p:cNvPr>
          <p:cNvSpPr txBox="1"/>
          <p:nvPr/>
        </p:nvSpPr>
        <p:spPr>
          <a:xfrm>
            <a:off x="395099" y="1506783"/>
            <a:ext cx="8353802"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chemeClr val="bg2"/>
                </a:solidFill>
                <a:effectLst/>
                <a:latin typeface="urw-din"/>
              </a:rPr>
              <a:t>If both the letters are in the same row</a:t>
            </a:r>
            <a:r>
              <a:rPr lang="en-US" b="0" i="0" dirty="0">
                <a:solidFill>
                  <a:schemeClr val="bg2"/>
                </a:solidFill>
                <a:effectLst/>
                <a:latin typeface="urw-din"/>
              </a:rPr>
              <a:t>: Take the letter to the left of each one (going back to the rightmost if at the leftmost position).</a:t>
            </a:r>
            <a:endParaRPr lang="en-US" dirty="0">
              <a:solidFill>
                <a:schemeClr val="bg2"/>
              </a:solidFill>
            </a:endParaRPr>
          </a:p>
        </p:txBody>
      </p:sp>
      <p:sp>
        <p:nvSpPr>
          <p:cNvPr id="11" name="TextBox 10">
            <a:extLst>
              <a:ext uri="{FF2B5EF4-FFF2-40B4-BE49-F238E27FC236}">
                <a16:creationId xmlns:a16="http://schemas.microsoft.com/office/drawing/2014/main" id="{D5CB1C54-8BA5-4730-B9F0-544F3195833E}"/>
              </a:ext>
            </a:extLst>
          </p:cNvPr>
          <p:cNvSpPr txBox="1"/>
          <p:nvPr/>
        </p:nvSpPr>
        <p:spPr>
          <a:xfrm>
            <a:off x="395099" y="2268375"/>
            <a:ext cx="8353802"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chemeClr val="bg2"/>
                </a:solidFill>
                <a:effectLst/>
                <a:latin typeface="urw-din"/>
              </a:rPr>
              <a:t>If neither of the above rules is true</a:t>
            </a:r>
            <a:r>
              <a:rPr lang="en-US" b="0" i="0" dirty="0">
                <a:solidFill>
                  <a:schemeClr val="bg2"/>
                </a:solidFill>
                <a:effectLst/>
                <a:latin typeface="urw-din"/>
              </a:rPr>
              <a:t>: Form a rectangle with the two letters and take the letters on the horizontal opposite corner of the rectangle.</a:t>
            </a:r>
            <a:endParaRPr lang="en-US" dirty="0">
              <a:solidFill>
                <a:schemeClr val="bg2"/>
              </a:solidFill>
            </a:endParaRPr>
          </a:p>
        </p:txBody>
      </p:sp>
      <p:sp>
        <p:nvSpPr>
          <p:cNvPr id="14" name="TextBox 13">
            <a:extLst>
              <a:ext uri="{FF2B5EF4-FFF2-40B4-BE49-F238E27FC236}">
                <a16:creationId xmlns:a16="http://schemas.microsoft.com/office/drawing/2014/main" id="{DE8832B5-9218-4FAC-9C0F-28F882ECF87F}"/>
              </a:ext>
            </a:extLst>
          </p:cNvPr>
          <p:cNvSpPr txBox="1"/>
          <p:nvPr/>
        </p:nvSpPr>
        <p:spPr>
          <a:xfrm>
            <a:off x="2766727" y="2840009"/>
            <a:ext cx="2599855" cy="2246769"/>
          </a:xfrm>
          <a:prstGeom prst="rect">
            <a:avLst/>
          </a:prstGeom>
          <a:noFill/>
        </p:spPr>
        <p:txBody>
          <a:bodyPr wrap="square">
            <a:spAutoFit/>
          </a:bodyPr>
          <a:lstStyle/>
          <a:p>
            <a:r>
              <a:rPr lang="en-US" dirty="0"/>
              <a:t>Plain Text: "</a:t>
            </a:r>
            <a:r>
              <a:rPr lang="en-US" dirty="0" err="1"/>
              <a:t>gatlmzclrqtx</a:t>
            </a:r>
            <a:r>
              <a:rPr lang="en-US" dirty="0"/>
              <a:t>"</a:t>
            </a:r>
          </a:p>
          <a:p>
            <a:r>
              <a:rPr lang="en-US" dirty="0"/>
              <a:t>Decrypted Text: </a:t>
            </a:r>
            <a:r>
              <a:rPr lang="en-US" dirty="0" err="1"/>
              <a:t>instrumentsz</a:t>
            </a:r>
            <a:endParaRPr lang="en-US" dirty="0"/>
          </a:p>
          <a:p>
            <a:r>
              <a:rPr lang="en-US" dirty="0"/>
              <a:t>Decryption: </a:t>
            </a:r>
          </a:p>
          <a:p>
            <a:r>
              <a:rPr lang="en-US" dirty="0"/>
              <a:t>(red)-&gt; (green)</a:t>
            </a:r>
          </a:p>
          <a:p>
            <a:r>
              <a:rPr lang="en-US" dirty="0"/>
              <a:t>  ga -&gt; in</a:t>
            </a:r>
          </a:p>
          <a:p>
            <a:r>
              <a:rPr lang="en-US" dirty="0"/>
              <a:t>  </a:t>
            </a:r>
            <a:r>
              <a:rPr lang="en-US" dirty="0" err="1"/>
              <a:t>tl</a:t>
            </a:r>
            <a:r>
              <a:rPr lang="en-US" dirty="0"/>
              <a:t> -&gt; </a:t>
            </a:r>
            <a:r>
              <a:rPr lang="en-US" dirty="0" err="1"/>
              <a:t>st</a:t>
            </a:r>
            <a:endParaRPr lang="en-US" dirty="0"/>
          </a:p>
          <a:p>
            <a:r>
              <a:rPr lang="en-US" dirty="0"/>
              <a:t>  </a:t>
            </a:r>
            <a:r>
              <a:rPr lang="en-US" dirty="0" err="1"/>
              <a:t>mz</a:t>
            </a:r>
            <a:r>
              <a:rPr lang="en-US" dirty="0"/>
              <a:t> -&gt; </a:t>
            </a:r>
            <a:r>
              <a:rPr lang="en-US" dirty="0" err="1"/>
              <a:t>ru</a:t>
            </a:r>
            <a:endParaRPr lang="en-US" dirty="0"/>
          </a:p>
          <a:p>
            <a:r>
              <a:rPr lang="en-US" dirty="0"/>
              <a:t>  cl -&gt; me</a:t>
            </a:r>
          </a:p>
          <a:p>
            <a:r>
              <a:rPr lang="en-US" dirty="0"/>
              <a:t>  </a:t>
            </a:r>
            <a:r>
              <a:rPr lang="en-US" dirty="0" err="1"/>
              <a:t>rq</a:t>
            </a:r>
            <a:r>
              <a:rPr lang="en-US" dirty="0"/>
              <a:t> -&gt; </a:t>
            </a:r>
            <a:r>
              <a:rPr lang="en-US" dirty="0" err="1"/>
              <a:t>nt</a:t>
            </a:r>
            <a:endParaRPr lang="en-US" dirty="0"/>
          </a:p>
          <a:p>
            <a:r>
              <a:rPr lang="en-US" dirty="0"/>
              <a:t>  </a:t>
            </a:r>
            <a:r>
              <a:rPr lang="en-US" dirty="0" err="1"/>
              <a:t>tx</a:t>
            </a:r>
            <a:r>
              <a:rPr lang="en-US" dirty="0"/>
              <a:t> -&gt; </a:t>
            </a:r>
            <a:r>
              <a:rPr lang="en-US" dirty="0" err="1"/>
              <a:t>sz</a:t>
            </a:r>
            <a:endParaRPr lang="en-US" dirty="0"/>
          </a:p>
        </p:txBody>
      </p:sp>
      <p:sp>
        <p:nvSpPr>
          <p:cNvPr id="9" name="Google Shape;100;p2">
            <a:extLst>
              <a:ext uri="{FF2B5EF4-FFF2-40B4-BE49-F238E27FC236}">
                <a16:creationId xmlns:a16="http://schemas.microsoft.com/office/drawing/2014/main" id="{BFAEA1DF-3945-4732-8A0A-F4211F5E4FCC}"/>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2" name="Google Shape;101;p2">
            <a:extLst>
              <a:ext uri="{FF2B5EF4-FFF2-40B4-BE49-F238E27FC236}">
                <a16:creationId xmlns:a16="http://schemas.microsoft.com/office/drawing/2014/main" id="{7315C0D2-0E02-409F-B8EC-5D28D3389224}"/>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3" name="Google Shape;102;p2">
            <a:extLst>
              <a:ext uri="{FF2B5EF4-FFF2-40B4-BE49-F238E27FC236}">
                <a16:creationId xmlns:a16="http://schemas.microsoft.com/office/drawing/2014/main" id="{BEC1F764-4C1C-43ED-801C-B98D40E5E276}"/>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7615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grpSp>
        <p:nvGrpSpPr>
          <p:cNvPr id="254" name="Google Shape;254;p37"/>
          <p:cNvGrpSpPr/>
          <p:nvPr/>
        </p:nvGrpSpPr>
        <p:grpSpPr>
          <a:xfrm>
            <a:off x="487500" y="901200"/>
            <a:ext cx="8169025" cy="3831600"/>
            <a:chOff x="487500" y="901200"/>
            <a:chExt cx="8169025" cy="3831600"/>
          </a:xfrm>
        </p:grpSpPr>
        <p:sp>
          <p:nvSpPr>
            <p:cNvPr id="255" name="Google Shape;255;p37"/>
            <p:cNvSpPr/>
            <p:nvPr/>
          </p:nvSpPr>
          <p:spPr>
            <a:xfrm>
              <a:off x="487525" y="901200"/>
              <a:ext cx="8169000" cy="38316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a:off x="487500" y="901200"/>
              <a:ext cx="8169000" cy="20379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7"/>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259" name="Google Shape;259;p37"/>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  </a:t>
            </a:r>
            <a:endParaRPr/>
          </a:p>
        </p:txBody>
      </p:sp>
      <p:sp>
        <p:nvSpPr>
          <p:cNvPr id="260" name="Google Shape;260;p37"/>
          <p:cNvSpPr txBox="1">
            <a:spLocks noGrp="1"/>
          </p:cNvSpPr>
          <p:nvPr>
            <p:ph type="title" idx="2"/>
          </p:nvPr>
        </p:nvSpPr>
        <p:spPr>
          <a:xfrm>
            <a:off x="1646088" y="1350238"/>
            <a:ext cx="2803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261" name="Google Shape;261;p37"/>
          <p:cNvSpPr txBox="1">
            <a:spLocks noGrp="1"/>
          </p:cNvSpPr>
          <p:nvPr>
            <p:ph type="subTitle" idx="1"/>
          </p:nvPr>
        </p:nvSpPr>
        <p:spPr>
          <a:xfrm>
            <a:off x="1646088" y="1936763"/>
            <a:ext cx="2803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 understand the purpose of the project</a:t>
            </a:r>
            <a:endParaRPr dirty="0"/>
          </a:p>
        </p:txBody>
      </p:sp>
      <p:sp>
        <p:nvSpPr>
          <p:cNvPr id="262" name="Google Shape;262;p37"/>
          <p:cNvSpPr txBox="1">
            <a:spLocks noGrp="1"/>
          </p:cNvSpPr>
          <p:nvPr>
            <p:ph type="title" idx="4"/>
          </p:nvPr>
        </p:nvSpPr>
        <p:spPr>
          <a:xfrm>
            <a:off x="5542159" y="1350250"/>
            <a:ext cx="295175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Demonstration</a:t>
            </a:r>
            <a:endParaRPr dirty="0"/>
          </a:p>
        </p:txBody>
      </p:sp>
      <p:sp>
        <p:nvSpPr>
          <p:cNvPr id="263" name="Google Shape;263;p37"/>
          <p:cNvSpPr txBox="1">
            <a:spLocks noGrp="1"/>
          </p:cNvSpPr>
          <p:nvPr>
            <p:ph type="subTitle" idx="6"/>
          </p:nvPr>
        </p:nvSpPr>
        <p:spPr>
          <a:xfrm>
            <a:off x="5542160" y="1936773"/>
            <a:ext cx="280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Demonstrating the project</a:t>
            </a:r>
            <a:endParaRPr dirty="0"/>
          </a:p>
        </p:txBody>
      </p:sp>
      <p:sp>
        <p:nvSpPr>
          <p:cNvPr id="264" name="Google Shape;264;p37"/>
          <p:cNvSpPr txBox="1">
            <a:spLocks noGrp="1"/>
          </p:cNvSpPr>
          <p:nvPr>
            <p:ph type="title" idx="7"/>
          </p:nvPr>
        </p:nvSpPr>
        <p:spPr>
          <a:xfrm>
            <a:off x="1646088" y="3303575"/>
            <a:ext cx="2803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DISCRETE MATH BEHIND IT</a:t>
            </a:r>
            <a:endParaRPr dirty="0"/>
          </a:p>
        </p:txBody>
      </p:sp>
      <p:sp>
        <p:nvSpPr>
          <p:cNvPr id="265" name="Google Shape;265;p37"/>
          <p:cNvSpPr txBox="1">
            <a:spLocks noGrp="1"/>
          </p:cNvSpPr>
          <p:nvPr>
            <p:ph type="subTitle" idx="9"/>
          </p:nvPr>
        </p:nvSpPr>
        <p:spPr>
          <a:xfrm>
            <a:off x="1646088" y="3890100"/>
            <a:ext cx="2803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 detail discussing the discrete math behind the project</a:t>
            </a:r>
            <a:endParaRPr dirty="0"/>
          </a:p>
        </p:txBody>
      </p:sp>
      <p:sp>
        <p:nvSpPr>
          <p:cNvPr id="266" name="Google Shape;266;p37"/>
          <p:cNvSpPr txBox="1">
            <a:spLocks noGrp="1"/>
          </p:cNvSpPr>
          <p:nvPr>
            <p:ph type="title" idx="13"/>
          </p:nvPr>
        </p:nvSpPr>
        <p:spPr>
          <a:xfrm>
            <a:off x="5542160" y="3303579"/>
            <a:ext cx="280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PSUEDO CODE</a:t>
            </a:r>
            <a:endParaRPr dirty="0"/>
          </a:p>
        </p:txBody>
      </p:sp>
      <p:sp>
        <p:nvSpPr>
          <p:cNvPr id="267" name="Google Shape;267;p37"/>
          <p:cNvSpPr txBox="1">
            <a:spLocks noGrp="1"/>
          </p:cNvSpPr>
          <p:nvPr>
            <p:ph type="subTitle" idx="15"/>
          </p:nvPr>
        </p:nvSpPr>
        <p:spPr>
          <a:xfrm>
            <a:off x="5542160" y="3890102"/>
            <a:ext cx="280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Briefly discussing the </a:t>
            </a:r>
            <a:r>
              <a:rPr lang="en-US" dirty="0" err="1"/>
              <a:t>psuedo</a:t>
            </a:r>
            <a:r>
              <a:rPr lang="en-US" dirty="0"/>
              <a:t> code</a:t>
            </a:r>
          </a:p>
        </p:txBody>
      </p:sp>
      <p:sp>
        <p:nvSpPr>
          <p:cNvPr id="268" name="Google Shape;268;p37"/>
          <p:cNvSpPr/>
          <p:nvPr/>
        </p:nvSpPr>
        <p:spPr>
          <a:xfrm rot="10800000">
            <a:off x="791897" y="3470251"/>
            <a:ext cx="775800" cy="775800"/>
          </a:xfrm>
          <a:prstGeom prst="ellipse">
            <a:avLst/>
          </a:prstGeom>
          <a:gradFill>
            <a:gsLst>
              <a:gs pos="0">
                <a:srgbClr val="FFFFFF">
                  <a:alpha val="6666"/>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rot="10800000">
            <a:off x="4668057" y="3470249"/>
            <a:ext cx="775800" cy="775800"/>
          </a:xfrm>
          <a:prstGeom prst="ellipse">
            <a:avLst/>
          </a:prstGeom>
          <a:gradFill>
            <a:gsLst>
              <a:gs pos="0">
                <a:srgbClr val="FFFFFF">
                  <a:alpha val="6666"/>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rot="10800000">
            <a:off x="4668057" y="1519605"/>
            <a:ext cx="775800" cy="775800"/>
          </a:xfrm>
          <a:prstGeom prst="ellipse">
            <a:avLst/>
          </a:prstGeom>
          <a:gradFill>
            <a:gsLst>
              <a:gs pos="0">
                <a:srgbClr val="FFFFFF">
                  <a:alpha val="6666"/>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rot="10800000">
            <a:off x="788299" y="1519605"/>
            <a:ext cx="775800" cy="775800"/>
          </a:xfrm>
          <a:prstGeom prst="ellipse">
            <a:avLst/>
          </a:prstGeom>
          <a:gradFill>
            <a:gsLst>
              <a:gs pos="0">
                <a:srgbClr val="FFFFFF">
                  <a:alpha val="27058"/>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txBox="1">
            <a:spLocks noGrp="1"/>
          </p:cNvSpPr>
          <p:nvPr>
            <p:ph type="title" idx="3"/>
          </p:nvPr>
        </p:nvSpPr>
        <p:spPr>
          <a:xfrm>
            <a:off x="788299" y="1623438"/>
            <a:ext cx="775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3" name="Google Shape;273;p37"/>
          <p:cNvSpPr txBox="1">
            <a:spLocks noGrp="1"/>
          </p:cNvSpPr>
          <p:nvPr>
            <p:ph type="title" idx="5"/>
          </p:nvPr>
        </p:nvSpPr>
        <p:spPr>
          <a:xfrm>
            <a:off x="4628310" y="1610800"/>
            <a:ext cx="85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4" name="Google Shape;274;p37"/>
          <p:cNvSpPr txBox="1">
            <a:spLocks noGrp="1"/>
          </p:cNvSpPr>
          <p:nvPr>
            <p:ph type="title" idx="8"/>
          </p:nvPr>
        </p:nvSpPr>
        <p:spPr>
          <a:xfrm>
            <a:off x="752150" y="3561452"/>
            <a:ext cx="85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5" name="Google Shape;275;p37"/>
          <p:cNvSpPr txBox="1">
            <a:spLocks noGrp="1"/>
          </p:cNvSpPr>
          <p:nvPr>
            <p:ph type="title" idx="14"/>
          </p:nvPr>
        </p:nvSpPr>
        <p:spPr>
          <a:xfrm>
            <a:off x="4628310" y="3561450"/>
            <a:ext cx="85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4" name="Google Shape;100;p2">
            <a:extLst>
              <a:ext uri="{FF2B5EF4-FFF2-40B4-BE49-F238E27FC236}">
                <a16:creationId xmlns:a16="http://schemas.microsoft.com/office/drawing/2014/main" id="{0FF652AC-B293-43B9-994D-F9A21A9145BE}"/>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25" name="Google Shape;101;p2">
            <a:extLst>
              <a:ext uri="{FF2B5EF4-FFF2-40B4-BE49-F238E27FC236}">
                <a16:creationId xmlns:a16="http://schemas.microsoft.com/office/drawing/2014/main" id="{81AA7FDC-1F2C-4FDB-B471-0780D49CD9C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26" name="Google Shape;102;p2">
            <a:extLst>
              <a:ext uri="{FF2B5EF4-FFF2-40B4-BE49-F238E27FC236}">
                <a16:creationId xmlns:a16="http://schemas.microsoft.com/office/drawing/2014/main" id="{E59789DF-FED1-4FD9-9F42-3BC39BA8742A}"/>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7"/>
        <p:cNvGrpSpPr/>
        <p:nvPr/>
      </p:nvGrpSpPr>
      <p:grpSpPr>
        <a:xfrm>
          <a:off x="0" y="0"/>
          <a:ext cx="0" cy="0"/>
          <a:chOff x="0" y="0"/>
          <a:chExt cx="0" cy="0"/>
        </a:xfrm>
      </p:grpSpPr>
      <p:sp>
        <p:nvSpPr>
          <p:cNvPr id="508" name="Google Shape;508;p47"/>
          <p:cNvSpPr/>
          <p:nvPr/>
        </p:nvSpPr>
        <p:spPr>
          <a:xfrm>
            <a:off x="696000" y="1934700"/>
            <a:ext cx="5029200" cy="21045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696000" y="1934700"/>
            <a:ext cx="5029200" cy="17319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txBox="1">
            <a:spLocks noGrp="1"/>
          </p:cNvSpPr>
          <p:nvPr>
            <p:ph type="title"/>
          </p:nvPr>
        </p:nvSpPr>
        <p:spPr>
          <a:xfrm>
            <a:off x="580408" y="2143650"/>
            <a:ext cx="5260384" cy="131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
            </a:r>
            <a:r>
              <a:rPr lang="en" dirty="0"/>
              <a:t>es</a:t>
            </a:r>
            <a:br>
              <a:rPr lang="en" dirty="0"/>
            </a:br>
            <a:r>
              <a:rPr lang="en" dirty="0"/>
              <a:t>/</a:t>
            </a:r>
            <a:r>
              <a:rPr lang="en-US" dirty="0"/>
              <a:t>Triple</a:t>
            </a:r>
            <a:r>
              <a:rPr lang="en" dirty="0"/>
              <a:t> DES</a:t>
            </a:r>
            <a:endParaRPr dirty="0"/>
          </a:p>
        </p:txBody>
      </p:sp>
      <p:sp>
        <p:nvSpPr>
          <p:cNvPr id="511" name="Google Shape;511;p47"/>
          <p:cNvSpPr/>
          <p:nvPr/>
        </p:nvSpPr>
        <p:spPr>
          <a:xfrm>
            <a:off x="812925" y="14142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2" name="Google Shape;512;p47"/>
          <p:cNvSpPr/>
          <p:nvPr/>
        </p:nvSpPr>
        <p:spPr>
          <a:xfrm>
            <a:off x="6127275" y="193470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812925" y="1192616"/>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4" name="Google Shape;514;p47"/>
          <p:cNvSpPr/>
          <p:nvPr/>
        </p:nvSpPr>
        <p:spPr>
          <a:xfrm>
            <a:off x="812925" y="9709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5" name="Google Shape;515;p47"/>
          <p:cNvSpPr/>
          <p:nvPr/>
        </p:nvSpPr>
        <p:spPr>
          <a:xfrm>
            <a:off x="6127275" y="257175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7"/>
          <p:cNvCxnSpPr/>
          <p:nvPr/>
        </p:nvCxnSpPr>
        <p:spPr>
          <a:xfrm flipH="1">
            <a:off x="812775" y="4427750"/>
            <a:ext cx="6944100" cy="3501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517" name="Google Shape;517;p47"/>
          <p:cNvCxnSpPr/>
          <p:nvPr/>
        </p:nvCxnSpPr>
        <p:spPr>
          <a:xfrm rot="10800000">
            <a:off x="868575" y="539400"/>
            <a:ext cx="8007900" cy="0"/>
          </a:xfrm>
          <a:prstGeom prst="straightConnector1">
            <a:avLst/>
          </a:prstGeom>
          <a:noFill/>
          <a:ln w="38100" cap="flat" cmpd="sng">
            <a:solidFill>
              <a:schemeClr val="lt1"/>
            </a:solidFill>
            <a:prstDash val="solid"/>
            <a:round/>
            <a:headEnd type="oval" w="med" len="med"/>
            <a:tailEnd type="oval" w="med" len="med"/>
          </a:ln>
        </p:spPr>
      </p:cxnSp>
      <p:sp>
        <p:nvSpPr>
          <p:cNvPr id="12" name="Google Shape;100;p2">
            <a:extLst>
              <a:ext uri="{FF2B5EF4-FFF2-40B4-BE49-F238E27FC236}">
                <a16:creationId xmlns:a16="http://schemas.microsoft.com/office/drawing/2014/main" id="{E71125CF-BD3C-4774-B835-0B79908BA72C}"/>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4B8ABFA9-9EC3-48C1-80C2-0A2EE582A00B}"/>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4" name="Google Shape;102;p2">
            <a:extLst>
              <a:ext uri="{FF2B5EF4-FFF2-40B4-BE49-F238E27FC236}">
                <a16:creationId xmlns:a16="http://schemas.microsoft.com/office/drawing/2014/main" id="{F785F02E-4E26-48F8-A3C7-247D639D6380}"/>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29134" y="224929"/>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142784" y="295355"/>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673934" y="127254"/>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THeory</a:t>
            </a:r>
            <a:endParaRPr dirty="0"/>
          </a:p>
        </p:txBody>
      </p:sp>
      <p:sp>
        <p:nvSpPr>
          <p:cNvPr id="11" name="TextBox 10">
            <a:extLst>
              <a:ext uri="{FF2B5EF4-FFF2-40B4-BE49-F238E27FC236}">
                <a16:creationId xmlns:a16="http://schemas.microsoft.com/office/drawing/2014/main" id="{F60639D5-7466-4D49-BBB2-8ECC97FD7B46}"/>
              </a:ext>
            </a:extLst>
          </p:cNvPr>
          <p:cNvSpPr txBox="1"/>
          <p:nvPr/>
        </p:nvSpPr>
        <p:spPr>
          <a:xfrm>
            <a:off x="374516" y="699954"/>
            <a:ext cx="8568446" cy="95410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lumMod val="95000"/>
                    <a:lumOff val="5000"/>
                  </a:schemeClr>
                </a:solidFill>
              </a:rPr>
              <a:t>DES is a block cipher and encrypts data in blocks of size of 64 bits each, which means 64 bits of plain text goes as the input to DES, which produces 64 bits of ciphertext. </a:t>
            </a:r>
          </a:p>
          <a:p>
            <a:pPr marL="285750" indent="-285750">
              <a:buFont typeface="Arial" panose="020B0604020202020204" pitchFamily="34" charset="0"/>
              <a:buChar char="•"/>
            </a:pPr>
            <a:r>
              <a:rPr lang="en-US" dirty="0">
                <a:solidFill>
                  <a:schemeClr val="bg2">
                    <a:lumMod val="95000"/>
                    <a:lumOff val="5000"/>
                  </a:schemeClr>
                </a:solidFill>
              </a:rPr>
              <a:t>The same algorithm and key are used for encryption and decryption, with minor differences. The key length is 56 bits. The basic idea is shown in the figure.</a:t>
            </a:r>
          </a:p>
        </p:txBody>
      </p:sp>
      <p:pic>
        <p:nvPicPr>
          <p:cNvPr id="2050" name="Picture 2">
            <a:extLst>
              <a:ext uri="{FF2B5EF4-FFF2-40B4-BE49-F238E27FC236}">
                <a16:creationId xmlns:a16="http://schemas.microsoft.com/office/drawing/2014/main" id="{803B8C2F-A325-45AD-8B52-5098C8D8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58" y="1770586"/>
            <a:ext cx="4937751" cy="304034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0;p2">
            <a:extLst>
              <a:ext uri="{FF2B5EF4-FFF2-40B4-BE49-F238E27FC236}">
                <a16:creationId xmlns:a16="http://schemas.microsoft.com/office/drawing/2014/main" id="{FBE248D6-A999-4C6C-9BE1-951C339B5510}"/>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F21313DB-2DAD-47CC-B352-862DDE54151E}"/>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 name="Google Shape;102;p2">
            <a:extLst>
              <a:ext uri="{FF2B5EF4-FFF2-40B4-BE49-F238E27FC236}">
                <a16:creationId xmlns:a16="http://schemas.microsoft.com/office/drawing/2014/main" id="{C01CDA92-13D5-49E2-B13A-E4997945365B}"/>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5281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LEVEL DIAGRAM</a:t>
            </a:r>
            <a:endParaRPr dirty="0"/>
          </a:p>
        </p:txBody>
      </p:sp>
      <p:pic>
        <p:nvPicPr>
          <p:cNvPr id="2" name="Picture 2">
            <a:extLst>
              <a:ext uri="{FF2B5EF4-FFF2-40B4-BE49-F238E27FC236}">
                <a16:creationId xmlns:a16="http://schemas.microsoft.com/office/drawing/2014/main" id="{1586FC35-4C2A-4983-9B5A-5FA243C32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027" y="998875"/>
            <a:ext cx="5329640" cy="32816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B1B40A4-D1C2-4D2D-A2DA-407821257880}"/>
              </a:ext>
            </a:extLst>
          </p:cNvPr>
          <p:cNvSpPr txBox="1"/>
          <p:nvPr/>
        </p:nvSpPr>
        <p:spPr>
          <a:xfrm>
            <a:off x="2797849" y="4329143"/>
            <a:ext cx="6125916" cy="73866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fontAlgn="base"/>
            <a:r>
              <a:rPr lang="en-US" dirty="0">
                <a:solidFill>
                  <a:schemeClr val="accent5"/>
                </a:solidFill>
                <a:latin typeface="urw-din"/>
              </a:rPr>
              <a:t>a</a:t>
            </a:r>
            <a:r>
              <a:rPr lang="en-US" b="0" i="0" dirty="0">
                <a:solidFill>
                  <a:schemeClr val="accent5"/>
                </a:solidFill>
                <a:effectLst/>
                <a:latin typeface="urw-din"/>
              </a:rPr>
              <a:t>fter IP is done, the resulting 64-bit permuted text block is divided into two half blocks(LPT AND RPT). Each half-block consists of 32 bits, and each of the 16 rounds, in turn, consists of the broad level steps outlined in the figure. </a:t>
            </a:r>
            <a:endParaRPr lang="en-US" dirty="0">
              <a:solidFill>
                <a:schemeClr val="accent5"/>
              </a:solidFill>
            </a:endParaRPr>
          </a:p>
        </p:txBody>
      </p:sp>
      <p:pic>
        <p:nvPicPr>
          <p:cNvPr id="10242" name="Picture 2">
            <a:extLst>
              <a:ext uri="{FF2B5EF4-FFF2-40B4-BE49-F238E27FC236}">
                <a16:creationId xmlns:a16="http://schemas.microsoft.com/office/drawing/2014/main" id="{4F743847-CE95-4B50-91AD-1F360D248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00" y="1146023"/>
            <a:ext cx="2021281" cy="318312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0;p2">
            <a:extLst>
              <a:ext uri="{FF2B5EF4-FFF2-40B4-BE49-F238E27FC236}">
                <a16:creationId xmlns:a16="http://schemas.microsoft.com/office/drawing/2014/main" id="{85E5E76C-1594-4132-A2D2-C95D1B541551}"/>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392C45E0-F974-463B-893E-DB6D1EA35D83}"/>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B9540D43-44BF-4387-BCE1-D10340B01B3F}"/>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18772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405519" y="17694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4"/>
          <p:cNvSpPr/>
          <p:nvPr/>
        </p:nvSpPr>
        <p:spPr>
          <a:xfrm>
            <a:off x="8119169" y="24736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271945" y="69840"/>
            <a:ext cx="836125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KEY DISCARDING</a:t>
            </a:r>
            <a:endParaRPr dirty="0"/>
          </a:p>
        </p:txBody>
      </p:sp>
      <p:pic>
        <p:nvPicPr>
          <p:cNvPr id="2" name="Picture 2">
            <a:extLst>
              <a:ext uri="{FF2B5EF4-FFF2-40B4-BE49-F238E27FC236}">
                <a16:creationId xmlns:a16="http://schemas.microsoft.com/office/drawing/2014/main" id="{D077FDB3-6DC5-4CD6-A9BE-ABEF91710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46" y="858055"/>
            <a:ext cx="5232491" cy="10331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6E9F8BA-9A4C-44F0-8D3E-D008BAF7CB52}"/>
              </a:ext>
            </a:extLst>
          </p:cNvPr>
          <p:cNvSpPr txBox="1"/>
          <p:nvPr/>
        </p:nvSpPr>
        <p:spPr>
          <a:xfrm>
            <a:off x="6361077" y="897584"/>
            <a:ext cx="1590269" cy="954107"/>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dirty="0">
                <a:solidFill>
                  <a:schemeClr val="accent6"/>
                </a:solidFill>
                <a:latin typeface="urw-din"/>
              </a:rPr>
              <a:t>E</a:t>
            </a:r>
            <a:r>
              <a:rPr lang="en-US" b="0" i="0" dirty="0">
                <a:solidFill>
                  <a:schemeClr val="accent6"/>
                </a:solidFill>
                <a:effectLst/>
                <a:latin typeface="urw-din"/>
              </a:rPr>
              <a:t>very 8th bit of the key is discarded to produce a 56-bit key.</a:t>
            </a:r>
            <a:endParaRPr lang="en-US" dirty="0">
              <a:solidFill>
                <a:schemeClr val="accent6"/>
              </a:solidFill>
            </a:endParaRPr>
          </a:p>
        </p:txBody>
      </p:sp>
      <p:sp>
        <p:nvSpPr>
          <p:cNvPr id="14" name="TextBox 13">
            <a:extLst>
              <a:ext uri="{FF2B5EF4-FFF2-40B4-BE49-F238E27FC236}">
                <a16:creationId xmlns:a16="http://schemas.microsoft.com/office/drawing/2014/main" id="{134AB3C5-CF3A-47DB-8464-7F005F4CB3D2}"/>
              </a:ext>
            </a:extLst>
          </p:cNvPr>
          <p:cNvSpPr txBox="1"/>
          <p:nvPr/>
        </p:nvSpPr>
        <p:spPr>
          <a:xfrm>
            <a:off x="405518" y="2571750"/>
            <a:ext cx="8303979" cy="13849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0" i="0" dirty="0">
                <a:solidFill>
                  <a:schemeClr val="bg2"/>
                </a:solidFill>
                <a:effectLst/>
                <a:latin typeface="urw-din"/>
              </a:rPr>
              <a:t>DES is based on the two fundamental attributes of cryptography:</a:t>
            </a:r>
          </a:p>
          <a:p>
            <a:r>
              <a:rPr lang="en-US" b="0" i="0" dirty="0">
                <a:solidFill>
                  <a:schemeClr val="bg2"/>
                </a:solidFill>
                <a:effectLst/>
                <a:latin typeface="urw-din"/>
              </a:rPr>
              <a:t> </a:t>
            </a:r>
          </a:p>
          <a:p>
            <a:r>
              <a:rPr lang="en-US" dirty="0">
                <a:solidFill>
                  <a:schemeClr val="bg2"/>
                </a:solidFill>
                <a:latin typeface="urw-din"/>
              </a:rPr>
              <a:t>		</a:t>
            </a:r>
            <a:r>
              <a:rPr lang="en-US" b="0" i="0" dirty="0">
                <a:solidFill>
                  <a:schemeClr val="bg2"/>
                </a:solidFill>
                <a:effectLst/>
                <a:latin typeface="urw-din"/>
              </a:rPr>
              <a:t>substitution (also called confusion) </a:t>
            </a:r>
          </a:p>
          <a:p>
            <a:endParaRPr lang="en-US" b="0" i="0" dirty="0">
              <a:solidFill>
                <a:schemeClr val="bg2"/>
              </a:solidFill>
              <a:effectLst/>
              <a:latin typeface="urw-din"/>
            </a:endParaRPr>
          </a:p>
          <a:p>
            <a:r>
              <a:rPr lang="en-US" dirty="0">
                <a:solidFill>
                  <a:schemeClr val="bg2"/>
                </a:solidFill>
                <a:latin typeface="urw-din"/>
              </a:rPr>
              <a:t>		</a:t>
            </a:r>
            <a:r>
              <a:rPr lang="en-US" b="0" i="0" dirty="0">
                <a:solidFill>
                  <a:schemeClr val="bg2"/>
                </a:solidFill>
                <a:effectLst/>
                <a:latin typeface="urw-din"/>
              </a:rPr>
              <a:t>transposition (also called diffusion) </a:t>
            </a:r>
            <a:endParaRPr lang="en-US" dirty="0">
              <a:solidFill>
                <a:schemeClr val="bg2"/>
              </a:solidFill>
              <a:latin typeface="urw-din"/>
            </a:endParaRPr>
          </a:p>
          <a:p>
            <a:endParaRPr lang="en-US" b="0" i="0" dirty="0">
              <a:solidFill>
                <a:schemeClr val="bg2"/>
              </a:solidFill>
              <a:effectLst/>
              <a:latin typeface="urw-din"/>
            </a:endParaRPr>
          </a:p>
        </p:txBody>
      </p:sp>
      <p:sp>
        <p:nvSpPr>
          <p:cNvPr id="6" name="TextBox 5">
            <a:extLst>
              <a:ext uri="{FF2B5EF4-FFF2-40B4-BE49-F238E27FC236}">
                <a16:creationId xmlns:a16="http://schemas.microsoft.com/office/drawing/2014/main" id="{F94C157B-354E-4DDF-BAFA-71F7263D3934}"/>
              </a:ext>
            </a:extLst>
          </p:cNvPr>
          <p:cNvSpPr txBox="1"/>
          <p:nvPr/>
        </p:nvSpPr>
        <p:spPr>
          <a:xfrm>
            <a:off x="2691320" y="2057832"/>
            <a:ext cx="3164731" cy="307777"/>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dirty="0">
                <a:solidFill>
                  <a:schemeClr val="accent5"/>
                </a:solidFill>
              </a:rPr>
              <a:t>If( </a:t>
            </a:r>
            <a:r>
              <a:rPr lang="en-US" dirty="0" err="1">
                <a:solidFill>
                  <a:schemeClr val="accent5"/>
                </a:solidFill>
              </a:rPr>
              <a:t>bit_no</a:t>
            </a:r>
            <a:r>
              <a:rPr lang="en-US" dirty="0">
                <a:solidFill>
                  <a:schemeClr val="accent5"/>
                </a:solidFill>
              </a:rPr>
              <a:t> % 8 == 0 ) {  delete the bit  }</a:t>
            </a:r>
          </a:p>
        </p:txBody>
      </p:sp>
      <p:sp>
        <p:nvSpPr>
          <p:cNvPr id="15" name="TextBox 14">
            <a:extLst>
              <a:ext uri="{FF2B5EF4-FFF2-40B4-BE49-F238E27FC236}">
                <a16:creationId xmlns:a16="http://schemas.microsoft.com/office/drawing/2014/main" id="{E6C8EA16-9CDD-4C07-8961-D579D06FF254}"/>
              </a:ext>
            </a:extLst>
          </p:cNvPr>
          <p:cNvSpPr txBox="1"/>
          <p:nvPr/>
        </p:nvSpPr>
        <p:spPr>
          <a:xfrm>
            <a:off x="493647" y="3938140"/>
            <a:ext cx="8453000" cy="738664"/>
          </a:xfrm>
          <a:prstGeom prst="rect">
            <a:avLst/>
          </a:prstGeom>
          <a:noFill/>
        </p:spPr>
        <p:txBody>
          <a:bodyPr wrap="square">
            <a:spAutoFit/>
          </a:bodyPr>
          <a:lstStyle/>
          <a:p>
            <a:endParaRPr lang="en-US" b="0" i="0" dirty="0">
              <a:solidFill>
                <a:schemeClr val="bg2"/>
              </a:solidFill>
              <a:effectLst/>
              <a:latin typeface="urw-din"/>
            </a:endParaRPr>
          </a:p>
          <a:p>
            <a:r>
              <a:rPr lang="en-US" b="0" i="0" dirty="0">
                <a:solidFill>
                  <a:schemeClr val="bg2"/>
                </a:solidFill>
                <a:effectLst/>
                <a:latin typeface="urw-din"/>
              </a:rPr>
              <a:t>DES consists of 16 steps, each of which is called a round. Each round performs the steps of substitution and transposition.</a:t>
            </a:r>
            <a:endParaRPr lang="en-US" dirty="0">
              <a:solidFill>
                <a:schemeClr val="bg2"/>
              </a:solidFill>
            </a:endParaRPr>
          </a:p>
        </p:txBody>
      </p:sp>
      <p:sp>
        <p:nvSpPr>
          <p:cNvPr id="10" name="Google Shape;100;p2">
            <a:extLst>
              <a:ext uri="{FF2B5EF4-FFF2-40B4-BE49-F238E27FC236}">
                <a16:creationId xmlns:a16="http://schemas.microsoft.com/office/drawing/2014/main" id="{199EE3A8-6A98-4961-8755-13D40F45AAC9}"/>
              </a:ext>
            </a:extLst>
          </p:cNvPr>
          <p:cNvSpPr/>
          <p:nvPr/>
        </p:nvSpPr>
        <p:spPr>
          <a:xfrm>
            <a:off x="456341" y="176940"/>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dirty="0">
              <a:solidFill>
                <a:schemeClr val="dk1"/>
              </a:solidFill>
              <a:latin typeface="Calibri"/>
              <a:ea typeface="Calibri"/>
              <a:cs typeface="Calibri"/>
              <a:sym typeface="Calibri"/>
            </a:endParaRPr>
          </a:p>
        </p:txBody>
      </p:sp>
      <p:sp>
        <p:nvSpPr>
          <p:cNvPr id="12" name="Google Shape;101;p2">
            <a:extLst>
              <a:ext uri="{FF2B5EF4-FFF2-40B4-BE49-F238E27FC236}">
                <a16:creationId xmlns:a16="http://schemas.microsoft.com/office/drawing/2014/main" id="{96F674AF-B4BA-4A1F-92BC-518B9D39151D}"/>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3" name="Google Shape;102;p2">
            <a:extLst>
              <a:ext uri="{FF2B5EF4-FFF2-40B4-BE49-F238E27FC236}">
                <a16:creationId xmlns:a16="http://schemas.microsoft.com/office/drawing/2014/main" id="{8C2936EE-E750-47E7-95BA-9FAFBDB15458}"/>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0043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405519" y="17694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4"/>
          <p:cNvSpPr/>
          <p:nvPr/>
        </p:nvSpPr>
        <p:spPr>
          <a:xfrm>
            <a:off x="8119169" y="24736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271945" y="69840"/>
            <a:ext cx="836125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CONFUSION AND DIFFUSION</a:t>
            </a:r>
            <a:endParaRPr dirty="0"/>
          </a:p>
        </p:txBody>
      </p:sp>
      <p:sp>
        <p:nvSpPr>
          <p:cNvPr id="12" name="TextBox 11">
            <a:extLst>
              <a:ext uri="{FF2B5EF4-FFF2-40B4-BE49-F238E27FC236}">
                <a16:creationId xmlns:a16="http://schemas.microsoft.com/office/drawing/2014/main" id="{5831F731-525D-4AD7-9263-611EAC5D2AF9}"/>
              </a:ext>
            </a:extLst>
          </p:cNvPr>
          <p:cNvSpPr txBox="1"/>
          <p:nvPr/>
        </p:nvSpPr>
        <p:spPr>
          <a:xfrm>
            <a:off x="710469" y="861473"/>
            <a:ext cx="4789088"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Confusion</a:t>
            </a:r>
          </a:p>
          <a:p>
            <a:r>
              <a:rPr lang="en-US" dirty="0"/>
              <a:t>Confusion means that each binary digit (bit) of the ciphertext should depend on several parts of the key, obscuring the connections between the two.</a:t>
            </a:r>
          </a:p>
          <a:p>
            <a:r>
              <a:rPr lang="en-US" dirty="0"/>
              <a:t>The property of confusion hides the relationship between the ciphertext and the key.</a:t>
            </a:r>
          </a:p>
          <a:p>
            <a:endParaRPr lang="en-US" dirty="0"/>
          </a:p>
        </p:txBody>
      </p:sp>
      <p:sp>
        <p:nvSpPr>
          <p:cNvPr id="13" name="TextBox 12">
            <a:extLst>
              <a:ext uri="{FF2B5EF4-FFF2-40B4-BE49-F238E27FC236}">
                <a16:creationId xmlns:a16="http://schemas.microsoft.com/office/drawing/2014/main" id="{2D165574-C685-454E-A19E-EC0119841788}"/>
              </a:ext>
            </a:extLst>
          </p:cNvPr>
          <p:cNvSpPr txBox="1"/>
          <p:nvPr/>
        </p:nvSpPr>
        <p:spPr>
          <a:xfrm>
            <a:off x="3844108" y="3005395"/>
            <a:ext cx="4789088" cy="16004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Diffusion</a:t>
            </a:r>
          </a:p>
          <a:p>
            <a:r>
              <a:rPr lang="en-US" dirty="0"/>
              <a:t>Diffusion means that if we change a single bit of the plaintext, then about half of the bits in the ciphertext should change, and similarly, if we change one bit of the ciphertext, then about half of the plaintext bits should change. This is equivalent to the expectation that encryption schemes exhibit an avalanche effect.</a:t>
            </a:r>
          </a:p>
        </p:txBody>
      </p:sp>
      <p:sp>
        <p:nvSpPr>
          <p:cNvPr id="7" name="Google Shape;100;p2">
            <a:extLst>
              <a:ext uri="{FF2B5EF4-FFF2-40B4-BE49-F238E27FC236}">
                <a16:creationId xmlns:a16="http://schemas.microsoft.com/office/drawing/2014/main" id="{CE4B6D5B-216A-489A-A07A-BA6A9E99E9FA}"/>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5FE96B87-0846-401A-8BDC-99EE3FEB1C46}"/>
              </a:ext>
            </a:extLst>
          </p:cNvPr>
          <p:cNvSpPr txBox="1"/>
          <p:nvPr/>
        </p:nvSpPr>
        <p:spPr>
          <a:xfrm>
            <a:off x="779355" y="195394"/>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 name="Google Shape;102;p2">
            <a:extLst>
              <a:ext uri="{FF2B5EF4-FFF2-40B4-BE49-F238E27FC236}">
                <a16:creationId xmlns:a16="http://schemas.microsoft.com/office/drawing/2014/main" id="{C49DA563-8E3B-4F37-AC7F-C5FFEA131A75}"/>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98550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353927" y="435600"/>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KEY </a:t>
            </a:r>
            <a:endParaRPr dirty="0"/>
          </a:p>
        </p:txBody>
      </p:sp>
      <p:sp>
        <p:nvSpPr>
          <p:cNvPr id="7" name="TextBox 6">
            <a:extLst>
              <a:ext uri="{FF2B5EF4-FFF2-40B4-BE49-F238E27FC236}">
                <a16:creationId xmlns:a16="http://schemas.microsoft.com/office/drawing/2014/main" id="{B9F6BE7B-A606-40FC-9741-0A5EB440A718}"/>
              </a:ext>
            </a:extLst>
          </p:cNvPr>
          <p:cNvSpPr txBox="1"/>
          <p:nvPr/>
        </p:nvSpPr>
        <p:spPr>
          <a:xfrm>
            <a:off x="487500" y="1115400"/>
            <a:ext cx="4789564" cy="307777"/>
          </a:xfrm>
          <a:prstGeom prst="rect">
            <a:avLst/>
          </a:prstGeom>
          <a:noFill/>
        </p:spPr>
        <p:txBody>
          <a:bodyPr wrap="square">
            <a:spAutoFit/>
          </a:bodyPr>
          <a:lstStyle/>
          <a:p>
            <a:r>
              <a:rPr lang="en-US" b="1" i="0" dirty="0">
                <a:solidFill>
                  <a:schemeClr val="accent5"/>
                </a:solidFill>
                <a:effectLst/>
                <a:latin typeface="urw-din"/>
              </a:rPr>
              <a:t>1. Key transformation –</a:t>
            </a:r>
            <a:r>
              <a:rPr lang="en-US" b="0" i="0" dirty="0">
                <a:solidFill>
                  <a:schemeClr val="accent5"/>
                </a:solidFill>
                <a:effectLst/>
                <a:latin typeface="urw-din"/>
              </a:rPr>
              <a:t> </a:t>
            </a:r>
            <a:endParaRPr lang="en-US" dirty="0">
              <a:solidFill>
                <a:schemeClr val="accent5"/>
              </a:solidFill>
            </a:endParaRPr>
          </a:p>
        </p:txBody>
      </p:sp>
      <p:sp>
        <p:nvSpPr>
          <p:cNvPr id="10" name="TextBox 9">
            <a:extLst>
              <a:ext uri="{FF2B5EF4-FFF2-40B4-BE49-F238E27FC236}">
                <a16:creationId xmlns:a16="http://schemas.microsoft.com/office/drawing/2014/main" id="{F3FB6BFE-31B6-43BF-B97B-B55F6D6CE5DC}"/>
              </a:ext>
            </a:extLst>
          </p:cNvPr>
          <p:cNvSpPr txBox="1"/>
          <p:nvPr/>
        </p:nvSpPr>
        <p:spPr>
          <a:xfrm>
            <a:off x="969579" y="1746342"/>
            <a:ext cx="897058" cy="523220"/>
          </a:xfrm>
          <a:prstGeom prst="rect">
            <a:avLst/>
          </a:prstGeom>
          <a:noFill/>
        </p:spPr>
        <p:txBody>
          <a:bodyPr wrap="square">
            <a:spAutoFit/>
          </a:bodyPr>
          <a:lstStyle/>
          <a:p>
            <a:r>
              <a:rPr lang="en-US" b="0" i="0" dirty="0">
                <a:solidFill>
                  <a:schemeClr val="accent5"/>
                </a:solidFill>
                <a:effectLst/>
                <a:latin typeface="urw-din"/>
              </a:rPr>
              <a:t>56-bit key </a:t>
            </a:r>
            <a:endParaRPr lang="en-US" dirty="0">
              <a:solidFill>
                <a:schemeClr val="accent5"/>
              </a:solidFill>
            </a:endParaRPr>
          </a:p>
        </p:txBody>
      </p:sp>
      <p:sp>
        <p:nvSpPr>
          <p:cNvPr id="11" name="TextBox 10">
            <a:extLst>
              <a:ext uri="{FF2B5EF4-FFF2-40B4-BE49-F238E27FC236}">
                <a16:creationId xmlns:a16="http://schemas.microsoft.com/office/drawing/2014/main" id="{B836CEFA-8013-47FC-81D1-77C7196B9587}"/>
              </a:ext>
            </a:extLst>
          </p:cNvPr>
          <p:cNvSpPr txBox="1"/>
          <p:nvPr/>
        </p:nvSpPr>
        <p:spPr>
          <a:xfrm>
            <a:off x="2218208" y="1423177"/>
            <a:ext cx="1098857" cy="1169551"/>
          </a:xfrm>
          <a:prstGeom prst="rect">
            <a:avLst/>
          </a:prstGeom>
          <a:noFill/>
        </p:spPr>
        <p:txBody>
          <a:bodyPr wrap="square">
            <a:spAutoFit/>
          </a:bodyPr>
          <a:lstStyle/>
          <a:p>
            <a:r>
              <a:rPr lang="en-US" b="0" i="0" dirty="0">
                <a:solidFill>
                  <a:schemeClr val="accent5"/>
                </a:solidFill>
                <a:effectLst/>
                <a:latin typeface="urw-din"/>
              </a:rPr>
              <a:t>56-bit key is divided into two halves, each of 28 bits.</a:t>
            </a:r>
            <a:endParaRPr lang="en-US" dirty="0">
              <a:solidFill>
                <a:schemeClr val="accent5"/>
              </a:solidFill>
            </a:endParaRPr>
          </a:p>
        </p:txBody>
      </p:sp>
      <p:sp>
        <p:nvSpPr>
          <p:cNvPr id="13" name="TextBox 12">
            <a:extLst>
              <a:ext uri="{FF2B5EF4-FFF2-40B4-BE49-F238E27FC236}">
                <a16:creationId xmlns:a16="http://schemas.microsoft.com/office/drawing/2014/main" id="{DC05BF2E-6F7F-46A8-B965-5FDAE2C729F3}"/>
              </a:ext>
            </a:extLst>
          </p:cNvPr>
          <p:cNvSpPr txBox="1"/>
          <p:nvPr/>
        </p:nvSpPr>
        <p:spPr>
          <a:xfrm>
            <a:off x="3909157" y="1530898"/>
            <a:ext cx="1996261" cy="954107"/>
          </a:xfrm>
          <a:prstGeom prst="rect">
            <a:avLst/>
          </a:prstGeom>
          <a:noFill/>
        </p:spPr>
        <p:txBody>
          <a:bodyPr wrap="square">
            <a:spAutoFit/>
          </a:bodyPr>
          <a:lstStyle/>
          <a:p>
            <a:r>
              <a:rPr lang="en-US" dirty="0">
                <a:solidFill>
                  <a:schemeClr val="accent5"/>
                </a:solidFill>
                <a:latin typeface="urw-din"/>
              </a:rPr>
              <a:t>H</a:t>
            </a:r>
            <a:r>
              <a:rPr lang="en-US" b="0" i="0" dirty="0">
                <a:solidFill>
                  <a:schemeClr val="accent5"/>
                </a:solidFill>
                <a:effectLst/>
                <a:latin typeface="urw-din"/>
              </a:rPr>
              <a:t>alves are circularly shifted left by one or two positions, depending on the round.</a:t>
            </a:r>
            <a:endParaRPr lang="en-US" dirty="0">
              <a:solidFill>
                <a:schemeClr val="accent5"/>
              </a:solidFill>
            </a:endParaRPr>
          </a:p>
        </p:txBody>
      </p:sp>
      <p:cxnSp>
        <p:nvCxnSpPr>
          <p:cNvPr id="8" name="Straight Arrow Connector 7">
            <a:extLst>
              <a:ext uri="{FF2B5EF4-FFF2-40B4-BE49-F238E27FC236}">
                <a16:creationId xmlns:a16="http://schemas.microsoft.com/office/drawing/2014/main" id="{5F50DBA1-54F6-4549-821B-91F90BCF28CD}"/>
              </a:ext>
            </a:extLst>
          </p:cNvPr>
          <p:cNvCxnSpPr>
            <a:cxnSpLocks/>
          </p:cNvCxnSpPr>
          <p:nvPr/>
        </p:nvCxnSpPr>
        <p:spPr>
          <a:xfrm>
            <a:off x="1595470" y="2007952"/>
            <a:ext cx="542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51AA38-C692-449C-9035-342A7F8E3607}"/>
              </a:ext>
            </a:extLst>
          </p:cNvPr>
          <p:cNvCxnSpPr>
            <a:cxnSpLocks/>
            <a:stCxn id="11" idx="3"/>
          </p:cNvCxnSpPr>
          <p:nvPr/>
        </p:nvCxnSpPr>
        <p:spPr>
          <a:xfrm flipV="1">
            <a:off x="3317065" y="2007952"/>
            <a:ext cx="5136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770A932A-BF56-4974-9C21-D605D48EC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2613101"/>
            <a:ext cx="6162675" cy="103822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A8A8A51-79A4-4864-ADBE-C1BD4070453F}"/>
              </a:ext>
            </a:extLst>
          </p:cNvPr>
          <p:cNvCxnSpPr>
            <a:cxnSpLocks/>
            <a:stCxn id="13" idx="3"/>
          </p:cNvCxnSpPr>
          <p:nvPr/>
        </p:nvCxnSpPr>
        <p:spPr>
          <a:xfrm flipV="1">
            <a:off x="5905418" y="2007951"/>
            <a:ext cx="5920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518DF3-E7EB-48F3-A752-F4B125AF5817}"/>
              </a:ext>
            </a:extLst>
          </p:cNvPr>
          <p:cNvSpPr txBox="1"/>
          <p:nvPr/>
        </p:nvSpPr>
        <p:spPr>
          <a:xfrm>
            <a:off x="6357439" y="1536233"/>
            <a:ext cx="2083686" cy="954107"/>
          </a:xfrm>
          <a:prstGeom prst="rect">
            <a:avLst/>
          </a:prstGeom>
          <a:noFill/>
        </p:spPr>
        <p:txBody>
          <a:bodyPr wrap="square">
            <a:spAutoFit/>
          </a:bodyPr>
          <a:lstStyle/>
          <a:p>
            <a:pPr algn="ctr"/>
            <a:r>
              <a:rPr lang="en-US" b="0" i="0" dirty="0">
                <a:solidFill>
                  <a:schemeClr val="accent5"/>
                </a:solidFill>
                <a:effectLst/>
                <a:latin typeface="urw-din"/>
              </a:rPr>
              <a:t>48 of the 56 bits are selected by using compression table given below</a:t>
            </a:r>
            <a:endParaRPr lang="en-US" dirty="0">
              <a:solidFill>
                <a:schemeClr val="accent5"/>
              </a:solidFill>
            </a:endParaRPr>
          </a:p>
        </p:txBody>
      </p:sp>
      <p:pic>
        <p:nvPicPr>
          <p:cNvPr id="5124" name="Picture 4">
            <a:extLst>
              <a:ext uri="{FF2B5EF4-FFF2-40B4-BE49-F238E27FC236}">
                <a16:creationId xmlns:a16="http://schemas.microsoft.com/office/drawing/2014/main" id="{84770D43-B048-41B7-9602-29B60CF5F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003" y="3636549"/>
            <a:ext cx="4603991" cy="153777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00;p2">
            <a:extLst>
              <a:ext uri="{FF2B5EF4-FFF2-40B4-BE49-F238E27FC236}">
                <a16:creationId xmlns:a16="http://schemas.microsoft.com/office/drawing/2014/main" id="{D382FBD0-12A6-44D9-A955-A61EFE0790AC}"/>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7" name="Google Shape;101;p2">
            <a:extLst>
              <a:ext uri="{FF2B5EF4-FFF2-40B4-BE49-F238E27FC236}">
                <a16:creationId xmlns:a16="http://schemas.microsoft.com/office/drawing/2014/main" id="{B30EA751-9409-488C-9B63-17904C342E53}"/>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9" name="Google Shape;102;p2">
            <a:extLst>
              <a:ext uri="{FF2B5EF4-FFF2-40B4-BE49-F238E27FC236}">
                <a16:creationId xmlns:a16="http://schemas.microsoft.com/office/drawing/2014/main" id="{D6EAC172-AEBB-4987-9C15-3A689469C60E}"/>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4161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4"/>
          <p:cNvSpPr txBox="1">
            <a:spLocks noGrp="1"/>
          </p:cNvSpPr>
          <p:nvPr>
            <p:ph type="title"/>
          </p:nvPr>
        </p:nvSpPr>
        <p:spPr>
          <a:xfrm>
            <a:off x="328702" y="118671"/>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KEY</a:t>
            </a:r>
            <a:endParaRPr dirty="0"/>
          </a:p>
        </p:txBody>
      </p:sp>
      <p:pic>
        <p:nvPicPr>
          <p:cNvPr id="4" name="Picture 3">
            <a:extLst>
              <a:ext uri="{FF2B5EF4-FFF2-40B4-BE49-F238E27FC236}">
                <a16:creationId xmlns:a16="http://schemas.microsoft.com/office/drawing/2014/main" id="{A83E6457-5A4C-4B18-BC3E-01B5E946031E}"/>
              </a:ext>
            </a:extLst>
          </p:cNvPr>
          <p:cNvPicPr>
            <a:picLocks noChangeAspect="1"/>
          </p:cNvPicPr>
          <p:nvPr/>
        </p:nvPicPr>
        <p:blipFill rotWithShape="1">
          <a:blip r:embed="rId3"/>
          <a:srcRect t="6320"/>
          <a:stretch/>
        </p:blipFill>
        <p:spPr>
          <a:xfrm>
            <a:off x="1399977" y="559306"/>
            <a:ext cx="5862262" cy="4190481"/>
          </a:xfrm>
          <a:prstGeom prst="rect">
            <a:avLst/>
          </a:prstGeom>
        </p:spPr>
      </p:pic>
      <p:sp>
        <p:nvSpPr>
          <p:cNvPr id="15" name="TextBox 14">
            <a:extLst>
              <a:ext uri="{FF2B5EF4-FFF2-40B4-BE49-F238E27FC236}">
                <a16:creationId xmlns:a16="http://schemas.microsoft.com/office/drawing/2014/main" id="{651B3C0E-EBC3-471E-A71A-C6B2D76D0D87}"/>
              </a:ext>
            </a:extLst>
          </p:cNvPr>
          <p:cNvSpPr txBox="1"/>
          <p:nvPr/>
        </p:nvSpPr>
        <p:spPr>
          <a:xfrm>
            <a:off x="491614" y="4573332"/>
            <a:ext cx="8529695" cy="52322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b="0" i="0" dirty="0">
                <a:solidFill>
                  <a:srgbClr val="FFFFFF"/>
                </a:solidFill>
                <a:effectLst/>
                <a:latin typeface="urw-din"/>
              </a:rPr>
              <a:t>Because of this compression permutation technique, a different subset of key bits is used in each round. That makes DES not easy to crack.</a:t>
            </a:r>
            <a:endParaRPr lang="en-US" dirty="0"/>
          </a:p>
        </p:txBody>
      </p:sp>
      <p:sp>
        <p:nvSpPr>
          <p:cNvPr id="6" name="Google Shape;100;p2">
            <a:extLst>
              <a:ext uri="{FF2B5EF4-FFF2-40B4-BE49-F238E27FC236}">
                <a16:creationId xmlns:a16="http://schemas.microsoft.com/office/drawing/2014/main" id="{A36CEA66-0D57-4072-8FC1-4319B3F075FC}"/>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C6BBC225-A11F-41C3-86D8-F89BDCCC38BB}"/>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E13A7821-102D-48ED-A86F-C90BDC784B1E}"/>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412450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4"/>
          <p:cNvSpPr txBox="1">
            <a:spLocks noGrp="1"/>
          </p:cNvSpPr>
          <p:nvPr>
            <p:ph type="title"/>
          </p:nvPr>
        </p:nvSpPr>
        <p:spPr>
          <a:xfrm>
            <a:off x="328702" y="118671"/>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a:t>
            </a:r>
            <a:endParaRPr dirty="0"/>
          </a:p>
        </p:txBody>
      </p:sp>
      <p:pic>
        <p:nvPicPr>
          <p:cNvPr id="10" name="Picture 9">
            <a:extLst>
              <a:ext uri="{FF2B5EF4-FFF2-40B4-BE49-F238E27FC236}">
                <a16:creationId xmlns:a16="http://schemas.microsoft.com/office/drawing/2014/main" id="{9313B0D3-6E02-4257-9863-0503B8C514C9}"/>
              </a:ext>
            </a:extLst>
          </p:cNvPr>
          <p:cNvPicPr>
            <a:picLocks noChangeAspect="1"/>
          </p:cNvPicPr>
          <p:nvPr/>
        </p:nvPicPr>
        <p:blipFill>
          <a:blip r:embed="rId3"/>
          <a:stretch>
            <a:fillRect/>
          </a:stretch>
        </p:blipFill>
        <p:spPr>
          <a:xfrm>
            <a:off x="1713664" y="773506"/>
            <a:ext cx="5901473" cy="1742605"/>
          </a:xfrm>
          <a:prstGeom prst="rect">
            <a:avLst/>
          </a:prstGeom>
        </p:spPr>
      </p:pic>
      <p:sp>
        <p:nvSpPr>
          <p:cNvPr id="11" name="TextBox 10">
            <a:extLst>
              <a:ext uri="{FF2B5EF4-FFF2-40B4-BE49-F238E27FC236}">
                <a16:creationId xmlns:a16="http://schemas.microsoft.com/office/drawing/2014/main" id="{D05BFE93-1C37-41D5-B639-EE5CF20A04A3}"/>
              </a:ext>
            </a:extLst>
          </p:cNvPr>
          <p:cNvSpPr txBox="1"/>
          <p:nvPr/>
        </p:nvSpPr>
        <p:spPr>
          <a:xfrm>
            <a:off x="631528" y="2627390"/>
            <a:ext cx="7946728"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Input bits: 00100011 00000001 01000101 00100000 00110000 11011111 10101110 11001010</a:t>
            </a:r>
          </a:p>
          <a:p>
            <a:r>
              <a:rPr lang="en-US" dirty="0"/>
              <a:t>Key bits: 00111011 00111000 10011000 00110111 00010101 00100000 11110111 01011110</a:t>
            </a:r>
          </a:p>
        </p:txBody>
      </p:sp>
      <p:sp>
        <p:nvSpPr>
          <p:cNvPr id="3" name="TextBox 2">
            <a:extLst>
              <a:ext uri="{FF2B5EF4-FFF2-40B4-BE49-F238E27FC236}">
                <a16:creationId xmlns:a16="http://schemas.microsoft.com/office/drawing/2014/main" id="{3988A0A8-A22C-4E6F-BC71-5A46235C998B}"/>
              </a:ext>
            </a:extLst>
          </p:cNvPr>
          <p:cNvSpPr txBox="1"/>
          <p:nvPr/>
        </p:nvSpPr>
        <p:spPr>
          <a:xfrm>
            <a:off x="703891" y="3374728"/>
            <a:ext cx="6824304" cy="307777"/>
          </a:xfrm>
          <a:prstGeom prst="rect">
            <a:avLst/>
          </a:prstGeom>
          <a:noFill/>
        </p:spPr>
        <p:txBody>
          <a:bodyPr wrap="none" rtlCol="0">
            <a:spAutoFit/>
          </a:bodyPr>
          <a:lstStyle/>
          <a:p>
            <a:r>
              <a:rPr lang="en-US" dirty="0"/>
              <a:t>Input key converted in Binary format. After Bit discarding and a small permutation-&gt; </a:t>
            </a:r>
          </a:p>
        </p:txBody>
      </p:sp>
      <p:sp>
        <p:nvSpPr>
          <p:cNvPr id="14" name="TextBox 13">
            <a:extLst>
              <a:ext uri="{FF2B5EF4-FFF2-40B4-BE49-F238E27FC236}">
                <a16:creationId xmlns:a16="http://schemas.microsoft.com/office/drawing/2014/main" id="{31575B33-2B60-4CF4-A945-21A7BBFB3B4E}"/>
              </a:ext>
            </a:extLst>
          </p:cNvPr>
          <p:cNvSpPr txBox="1"/>
          <p:nvPr/>
        </p:nvSpPr>
        <p:spPr>
          <a:xfrm>
            <a:off x="532853" y="3682505"/>
            <a:ext cx="8808500"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a:t>CD[0]	:  0100010 0110000 0001101 0111101 1100100 1110110 0010000 1111111</a:t>
            </a:r>
          </a:p>
          <a:p>
            <a:r>
              <a:rPr lang="en-US" dirty="0"/>
              <a:t>CD[1]	:  1000100 1100000 0011010 1111010 1001001 1101100 0100001 1111111</a:t>
            </a:r>
          </a:p>
          <a:p>
            <a:r>
              <a:rPr lang="en-US" dirty="0"/>
              <a:t>KS[1]	:  010111 000000 100001 001100 010101 011000 111101 001111    (key for round 1)</a:t>
            </a:r>
          </a:p>
        </p:txBody>
      </p:sp>
      <p:sp>
        <p:nvSpPr>
          <p:cNvPr id="5" name="TextBox 4">
            <a:extLst>
              <a:ext uri="{FF2B5EF4-FFF2-40B4-BE49-F238E27FC236}">
                <a16:creationId xmlns:a16="http://schemas.microsoft.com/office/drawing/2014/main" id="{7BDA2B96-CE61-476A-AAA0-C8788CB26158}"/>
              </a:ext>
            </a:extLst>
          </p:cNvPr>
          <p:cNvSpPr txBox="1"/>
          <p:nvPr/>
        </p:nvSpPr>
        <p:spPr>
          <a:xfrm>
            <a:off x="805701" y="4480030"/>
            <a:ext cx="7943200" cy="738664"/>
          </a:xfrm>
          <a:prstGeom prst="rect">
            <a:avLst/>
          </a:prstGeom>
          <a:noFill/>
        </p:spPr>
        <p:txBody>
          <a:bodyPr wrap="none" rtlCol="0">
            <a:spAutoFit/>
          </a:bodyPr>
          <a:lstStyle/>
          <a:p>
            <a:r>
              <a:rPr lang="en-US" dirty="0">
                <a:solidFill>
                  <a:srgbClr val="00B0F0"/>
                </a:solidFill>
              </a:rPr>
              <a:t>CD[0] -&gt; </a:t>
            </a:r>
            <a:r>
              <a:rPr lang="en-US" dirty="0" err="1">
                <a:solidFill>
                  <a:srgbClr val="00B0F0"/>
                </a:solidFill>
              </a:rPr>
              <a:t>Intial</a:t>
            </a:r>
            <a:r>
              <a:rPr lang="en-US" dirty="0">
                <a:solidFill>
                  <a:srgbClr val="00B0F0"/>
                </a:solidFill>
              </a:rPr>
              <a:t> state			KS[1] -&gt; Using the compression table choosing the </a:t>
            </a:r>
          </a:p>
          <a:p>
            <a:r>
              <a:rPr lang="en-US" dirty="0">
                <a:solidFill>
                  <a:srgbClr val="00B0F0"/>
                </a:solidFill>
              </a:rPr>
              <a:t>CD[1] -&gt; State after Shift of 1       				Appropriate Bits</a:t>
            </a:r>
          </a:p>
          <a:p>
            <a:endParaRPr lang="en-US" dirty="0"/>
          </a:p>
        </p:txBody>
      </p:sp>
      <p:sp>
        <p:nvSpPr>
          <p:cNvPr id="9" name="Google Shape;100;p2">
            <a:extLst>
              <a:ext uri="{FF2B5EF4-FFF2-40B4-BE49-F238E27FC236}">
                <a16:creationId xmlns:a16="http://schemas.microsoft.com/office/drawing/2014/main" id="{F2D88183-02C3-4CD0-8BCA-ABF7A08A6350}"/>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2" name="Google Shape;101;p2">
            <a:extLst>
              <a:ext uri="{FF2B5EF4-FFF2-40B4-BE49-F238E27FC236}">
                <a16:creationId xmlns:a16="http://schemas.microsoft.com/office/drawing/2014/main" id="{0BFD4B4F-AF6C-45F5-8CED-500629C1965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3" name="Google Shape;102;p2">
            <a:extLst>
              <a:ext uri="{FF2B5EF4-FFF2-40B4-BE49-F238E27FC236}">
                <a16:creationId xmlns:a16="http://schemas.microsoft.com/office/drawing/2014/main" id="{7280C440-05D0-41FF-AE4E-601E62B7D562}"/>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22022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4"/>
          <p:cNvSpPr txBox="1">
            <a:spLocks noGrp="1"/>
          </p:cNvSpPr>
          <p:nvPr>
            <p:ph type="title"/>
          </p:nvPr>
        </p:nvSpPr>
        <p:spPr>
          <a:xfrm>
            <a:off x="328702" y="118671"/>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a:t>
            </a:r>
            <a:endParaRPr dirty="0"/>
          </a:p>
        </p:txBody>
      </p:sp>
      <p:sp>
        <p:nvSpPr>
          <p:cNvPr id="2" name="TextBox 1">
            <a:extLst>
              <a:ext uri="{FF2B5EF4-FFF2-40B4-BE49-F238E27FC236}">
                <a16:creationId xmlns:a16="http://schemas.microsoft.com/office/drawing/2014/main" id="{FA06F864-3716-4A6D-905B-1D5057020450}"/>
              </a:ext>
            </a:extLst>
          </p:cNvPr>
          <p:cNvSpPr txBox="1"/>
          <p:nvPr/>
        </p:nvSpPr>
        <p:spPr>
          <a:xfrm>
            <a:off x="677577" y="874929"/>
            <a:ext cx="3736920" cy="307777"/>
          </a:xfrm>
          <a:prstGeom prst="rect">
            <a:avLst/>
          </a:prstGeom>
          <a:noFill/>
        </p:spPr>
        <p:txBody>
          <a:bodyPr wrap="none" rtlCol="0">
            <a:spAutoFit/>
          </a:bodyPr>
          <a:lstStyle/>
          <a:p>
            <a:r>
              <a:rPr lang="en-US" dirty="0"/>
              <a:t>Similarly for 16 Rounds we generate 16 keys</a:t>
            </a:r>
          </a:p>
        </p:txBody>
      </p:sp>
      <p:sp>
        <p:nvSpPr>
          <p:cNvPr id="16" name="TextBox 15">
            <a:extLst>
              <a:ext uri="{FF2B5EF4-FFF2-40B4-BE49-F238E27FC236}">
                <a16:creationId xmlns:a16="http://schemas.microsoft.com/office/drawing/2014/main" id="{5FE560B3-0D38-4CE8-B7D3-1965DDDD5730}"/>
              </a:ext>
            </a:extLst>
          </p:cNvPr>
          <p:cNvSpPr txBox="1"/>
          <p:nvPr/>
        </p:nvSpPr>
        <p:spPr>
          <a:xfrm>
            <a:off x="2051753" y="1239177"/>
            <a:ext cx="4725487" cy="37856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800" dirty="0"/>
              <a:t>CD[2]	:  0001001 1000000 0110101 1110101 0010011 1011000 1000011 1111111</a:t>
            </a:r>
          </a:p>
          <a:p>
            <a:r>
              <a:rPr lang="en-US" sz="800" dirty="0"/>
              <a:t>KS[2]	:  010100 010010 110111 110000 011001 001001 011111 001100</a:t>
            </a:r>
          </a:p>
          <a:p>
            <a:r>
              <a:rPr lang="en-US" sz="800" dirty="0"/>
              <a:t>CD[3]	:  0100110 0000001 1010111 1010100 1001110 1100010 0001111 1111100</a:t>
            </a:r>
          </a:p>
          <a:p>
            <a:r>
              <a:rPr lang="en-US" sz="800" dirty="0"/>
              <a:t>KS[3]	:  110101 001110 010010 000101 110110 001011 010011 101111</a:t>
            </a:r>
          </a:p>
          <a:p>
            <a:r>
              <a:rPr lang="en-US" sz="800" dirty="0"/>
              <a:t>CD[4]	:  0011000 0000110 1011110 1010001 0111011 0001000 0111111 1110010</a:t>
            </a:r>
          </a:p>
          <a:p>
            <a:r>
              <a:rPr lang="en-US" sz="800" dirty="0"/>
              <a:t>KS[4]	:  010100 111000 011100 000110 011011 101101 111010 101001</a:t>
            </a:r>
          </a:p>
          <a:p>
            <a:r>
              <a:rPr lang="en-US" sz="800" dirty="0"/>
              <a:t>CD[5]	:  1100000 0011010 1111010 1000100 1101100 0100001 1111111 1001001</a:t>
            </a:r>
          </a:p>
          <a:p>
            <a:r>
              <a:rPr lang="en-US" sz="800" dirty="0"/>
              <a:t>KS[5]	:  011010 001001 000010 100111 000110 100111 110101 111011</a:t>
            </a:r>
          </a:p>
          <a:p>
            <a:r>
              <a:rPr lang="en-US" sz="800" dirty="0"/>
              <a:t>CD[6]	:  0000000 1101011 1101010 0010011 0110001 0000111 1111110 0100111</a:t>
            </a:r>
          </a:p>
          <a:p>
            <a:r>
              <a:rPr lang="en-US" sz="800" dirty="0"/>
              <a:t>KS[6]	:  101100 011000 000001 101110 101011 111101 100100 110000</a:t>
            </a:r>
          </a:p>
          <a:p>
            <a:r>
              <a:rPr lang="en-US" sz="800" dirty="0"/>
              <a:t>CD[7]	:  0000011 0101111 0101000 1001100 1000100 0011111 1111001 0011101</a:t>
            </a:r>
          </a:p>
          <a:p>
            <a:r>
              <a:rPr lang="en-US" sz="800" dirty="0"/>
              <a:t>KS[7]	:  101000 000100 001010 110010 110000 010110 111101 110010</a:t>
            </a:r>
          </a:p>
          <a:p>
            <a:r>
              <a:rPr lang="en-US" sz="800" dirty="0"/>
              <a:t>CD[8]	:  0001101 0111101 0100010 0110000 0010000 1111111 1100100 1110110</a:t>
            </a:r>
          </a:p>
          <a:p>
            <a:r>
              <a:rPr lang="en-US" sz="800" dirty="0"/>
              <a:t>KS[8]	:  101101 000001 101100 110100 111111 011000 101000 011100</a:t>
            </a:r>
          </a:p>
          <a:p>
            <a:r>
              <a:rPr lang="en-US" sz="800" dirty="0"/>
              <a:t>CD[9]	:  0011010 1111010 1000100 1100000 0100001 1111111 1001001 1101100</a:t>
            </a:r>
          </a:p>
          <a:p>
            <a:r>
              <a:rPr lang="en-US" sz="800" dirty="0"/>
              <a:t>KS[9]	:  001000 101101 110101 000010 100100 111000 011001 111100</a:t>
            </a:r>
          </a:p>
          <a:p>
            <a:r>
              <a:rPr lang="en-US" sz="800" dirty="0"/>
              <a:t>CD[10]	:  1101011 1101010 0010011 0000000 0000111 1111110 0100111 0110001</a:t>
            </a:r>
          </a:p>
          <a:p>
            <a:r>
              <a:rPr lang="en-US" sz="800" dirty="0"/>
              <a:t>KS[10]	:  011010 000110 000101 010111 110110 011011 111110 000100</a:t>
            </a:r>
          </a:p>
          <a:p>
            <a:r>
              <a:rPr lang="en-US" sz="800" dirty="0"/>
              <a:t>CD[11]	:  0101111 0101000 1001100 0000011 0011111 1111001 0011101 1000100</a:t>
            </a:r>
          </a:p>
          <a:p>
            <a:r>
              <a:rPr lang="en-US" sz="800" dirty="0"/>
              <a:t>KS[11]	:  001001 011100 010100 011001 001110 000110 011010 111101</a:t>
            </a:r>
          </a:p>
          <a:p>
            <a:r>
              <a:rPr lang="en-US" sz="800" dirty="0"/>
              <a:t>CD[12]	:  0111101 0100010 0110000 0001101 1111111 1100100 1110110 0010000</a:t>
            </a:r>
          </a:p>
          <a:p>
            <a:r>
              <a:rPr lang="en-US" sz="800" dirty="0"/>
              <a:t>KS[12]	:  010001 110000 000110 110011 011110 110111 100010 000111</a:t>
            </a:r>
          </a:p>
          <a:p>
            <a:r>
              <a:rPr lang="en-US" sz="800" dirty="0"/>
              <a:t>CD[13]	:  1110101 0001001 1000000 0110101 1111111 0010011 1011000 1000011</a:t>
            </a:r>
          </a:p>
          <a:p>
            <a:r>
              <a:rPr lang="en-US" sz="800" dirty="0"/>
              <a:t>KS[13]	:  101111 111000 100010 010001 101001 100110 000110 111011</a:t>
            </a:r>
          </a:p>
          <a:p>
            <a:r>
              <a:rPr lang="en-US" sz="800" dirty="0"/>
              <a:t>CD[14]	:  1010100 0100110 0000001 1010111 1111100 1001110 1100010 0001111</a:t>
            </a:r>
          </a:p>
          <a:p>
            <a:r>
              <a:rPr lang="en-US" sz="800" dirty="0"/>
              <a:t>KS[14]	:  000111 110010 001010 001010 101001 110011 101101 000111</a:t>
            </a:r>
          </a:p>
          <a:p>
            <a:r>
              <a:rPr lang="en-US" sz="800" dirty="0"/>
              <a:t>CD[15]	:  1010001 0011000 0000110 1011110 1110010 0111011 0001000 0111111</a:t>
            </a:r>
          </a:p>
          <a:p>
            <a:r>
              <a:rPr lang="en-US" sz="800" dirty="0"/>
              <a:t>KS[15]	:  001110 100001 010010 011100 111101 101000 001111 110010</a:t>
            </a:r>
          </a:p>
          <a:p>
            <a:r>
              <a:rPr lang="en-US" sz="800" dirty="0"/>
              <a:t>CD[16]	:  0100010 0110000 0001101 0111101 1100100 1110110 0010000 1111111</a:t>
            </a:r>
          </a:p>
          <a:p>
            <a:r>
              <a:rPr lang="en-US" sz="800" dirty="0"/>
              <a:t>KS[16]	:  000100 010111 110010 000001 110101 111110 000101 001110</a:t>
            </a:r>
          </a:p>
        </p:txBody>
      </p:sp>
      <p:sp>
        <p:nvSpPr>
          <p:cNvPr id="6" name="Google Shape;100;p2">
            <a:extLst>
              <a:ext uri="{FF2B5EF4-FFF2-40B4-BE49-F238E27FC236}">
                <a16:creationId xmlns:a16="http://schemas.microsoft.com/office/drawing/2014/main" id="{AA7033DB-CAB4-45ED-9BB1-4DA10805250E}"/>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4AFC16C8-90AF-4662-9142-07140E9CD594}"/>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00C2DF26-96D6-4388-8AD2-434B4363571E}"/>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96735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697969" y="118671"/>
            <a:ext cx="7679400" cy="572700"/>
          </a:xfrm>
        </p:spPr>
        <p:txBody>
          <a:bodyPr/>
          <a:lstStyle/>
          <a:p>
            <a:r>
              <a:rPr lang="en-US" dirty="0"/>
              <a:t>INTIAL AND FINAL PERMUTATION</a:t>
            </a:r>
          </a:p>
        </p:txBody>
      </p:sp>
      <p:pic>
        <p:nvPicPr>
          <p:cNvPr id="8196" name="Picture 4" descr="Initial and Final Permutation">
            <a:extLst>
              <a:ext uri="{FF2B5EF4-FFF2-40B4-BE49-F238E27FC236}">
                <a16:creationId xmlns:a16="http://schemas.microsoft.com/office/drawing/2014/main" id="{EB382B5C-8E0D-4D1E-B489-A48A2815A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65" y="2801472"/>
            <a:ext cx="3114658" cy="1957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4E81F2-D58F-41F3-93B4-47A6BB38028B}"/>
              </a:ext>
            </a:extLst>
          </p:cNvPr>
          <p:cNvSpPr txBox="1"/>
          <p:nvPr/>
        </p:nvSpPr>
        <p:spPr>
          <a:xfrm>
            <a:off x="756912" y="3712407"/>
            <a:ext cx="3575890"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Finally , after 16 rounds LPT and RPT are combined and they undergo final permutation to get the desired result</a:t>
            </a:r>
          </a:p>
        </p:txBody>
      </p:sp>
      <p:pic>
        <p:nvPicPr>
          <p:cNvPr id="11266" name="Picture 2">
            <a:extLst>
              <a:ext uri="{FF2B5EF4-FFF2-40B4-BE49-F238E27FC236}">
                <a16:creationId xmlns:a16="http://schemas.microsoft.com/office/drawing/2014/main" id="{122060B6-2E3E-4ACE-8424-D5BADB1C5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443" y="1450207"/>
            <a:ext cx="60960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7C3E0FF-9FF6-4FAB-A590-3C54E5C8BE42}"/>
              </a:ext>
            </a:extLst>
          </p:cNvPr>
          <p:cNvSpPr>
            <a:spLocks noChangeArrowheads="1"/>
          </p:cNvSpPr>
          <p:nvPr/>
        </p:nvSpPr>
        <p:spPr bwMode="auto">
          <a:xfrm>
            <a:off x="697969" y="809182"/>
            <a:ext cx="8169000" cy="52322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B0F0"/>
                </a:solidFill>
                <a:effectLst/>
                <a:latin typeface="Cambria" panose="02040503050406030204" pitchFamily="18" charset="0"/>
              </a:rPr>
              <a:t>Initial Permutation performed only once at the Beginning. Bit sequence have changed as per IP table.</a:t>
            </a:r>
            <a:endParaRPr kumimoji="0" lang="en-US" altLang="en-US" sz="1050" b="0" i="0" u="none" strike="noStrike" cap="none" normalizeH="0" baseline="0" dirty="0">
              <a:ln>
                <a:noFill/>
              </a:ln>
              <a:solidFill>
                <a:srgbClr val="00B0F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B0F0"/>
                </a:solidFill>
                <a:effectLst/>
                <a:latin typeface="Cambria" panose="02040503050406030204" pitchFamily="18" charset="0"/>
              </a:rPr>
              <a:t>For Example: </a:t>
            </a:r>
            <a:r>
              <a:rPr kumimoji="0" lang="en-US" altLang="en-US" b="0" i="0" u="none" strike="noStrike" cap="none" normalizeH="0" baseline="0" dirty="0">
                <a:ln>
                  <a:noFill/>
                </a:ln>
                <a:solidFill>
                  <a:srgbClr val="00B0F0"/>
                </a:solidFill>
                <a:effectLst/>
                <a:latin typeface="Cambria" panose="02040503050406030204" pitchFamily="18" charset="0"/>
              </a:rPr>
              <a:t>1st bit takes 40th Position, 58th bit take 1st position</a:t>
            </a:r>
            <a:endParaRPr kumimoji="0" lang="en-US" altLang="en-US" sz="3600" b="0" i="0" u="none" strike="noStrike" cap="none" normalizeH="0" baseline="0" dirty="0">
              <a:ln>
                <a:noFill/>
              </a:ln>
              <a:solidFill>
                <a:srgbClr val="00B0F0"/>
              </a:solidFill>
              <a:effectLst/>
              <a:latin typeface="Arial" panose="020B0604020202020204" pitchFamily="34" charset="0"/>
            </a:endParaRPr>
          </a:p>
        </p:txBody>
      </p:sp>
    </p:spTree>
    <p:extLst>
      <p:ext uri="{BB962C8B-B14F-4D97-AF65-F5344CB8AC3E}">
        <p14:creationId xmlns:p14="http://schemas.microsoft.com/office/powerpoint/2010/main" val="2528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38"/>
          <p:cNvSpPr/>
          <p:nvPr/>
        </p:nvSpPr>
        <p:spPr>
          <a:xfrm rot="10800000">
            <a:off x="905683" y="700825"/>
            <a:ext cx="1656600" cy="1656600"/>
          </a:xfrm>
          <a:prstGeom prst="ellipse">
            <a:avLst/>
          </a:prstGeom>
          <a:gradFill>
            <a:gsLst>
              <a:gs pos="0">
                <a:srgbClr val="FFFFFF">
                  <a:alpha val="27058"/>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905675" y="2420650"/>
            <a:ext cx="5029200" cy="17862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905675" y="2420650"/>
            <a:ext cx="5029200" cy="999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txBox="1">
            <a:spLocks noGrp="1"/>
          </p:cNvSpPr>
          <p:nvPr>
            <p:ph type="title"/>
          </p:nvPr>
        </p:nvSpPr>
        <p:spPr>
          <a:xfrm>
            <a:off x="1025675" y="2499550"/>
            <a:ext cx="4789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OBJECTIVES</a:t>
            </a:r>
            <a:endParaRPr/>
          </a:p>
        </p:txBody>
      </p:sp>
      <p:sp>
        <p:nvSpPr>
          <p:cNvPr id="284" name="Google Shape;284;p38"/>
          <p:cNvSpPr txBox="1">
            <a:spLocks noGrp="1"/>
          </p:cNvSpPr>
          <p:nvPr>
            <p:ph type="title" idx="2"/>
          </p:nvPr>
        </p:nvSpPr>
        <p:spPr>
          <a:xfrm>
            <a:off x="920233" y="962500"/>
            <a:ext cx="1627500"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5" name="Google Shape;285;p38"/>
          <p:cNvSpPr txBox="1">
            <a:spLocks noGrp="1"/>
          </p:cNvSpPr>
          <p:nvPr>
            <p:ph type="subTitle" idx="1"/>
          </p:nvPr>
        </p:nvSpPr>
        <p:spPr>
          <a:xfrm>
            <a:off x="1025675" y="3483475"/>
            <a:ext cx="4789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Identifying the objectives of the project</a:t>
            </a:r>
            <a:endParaRPr dirty="0"/>
          </a:p>
        </p:txBody>
      </p:sp>
      <p:sp>
        <p:nvSpPr>
          <p:cNvPr id="286" name="Google Shape;286;p38"/>
          <p:cNvSpPr/>
          <p:nvPr/>
        </p:nvSpPr>
        <p:spPr>
          <a:xfrm>
            <a:off x="3012750" y="17097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7" name="Google Shape;287;p38"/>
          <p:cNvSpPr/>
          <p:nvPr/>
        </p:nvSpPr>
        <p:spPr>
          <a:xfrm>
            <a:off x="3012750" y="15264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8" name="Google Shape;288;p38"/>
          <p:cNvSpPr/>
          <p:nvPr/>
        </p:nvSpPr>
        <p:spPr>
          <a:xfrm>
            <a:off x="3012750" y="13431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9" name="Google Shape;289;p38"/>
          <p:cNvSpPr/>
          <p:nvPr/>
        </p:nvSpPr>
        <p:spPr>
          <a:xfrm>
            <a:off x="3012750" y="11598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0" name="Google Shape;290;p38"/>
          <p:cNvSpPr/>
          <p:nvPr/>
        </p:nvSpPr>
        <p:spPr>
          <a:xfrm>
            <a:off x="3012750" y="9765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1" name="Google Shape;291;p38"/>
          <p:cNvSpPr/>
          <p:nvPr/>
        </p:nvSpPr>
        <p:spPr>
          <a:xfrm>
            <a:off x="6275000" y="2394225"/>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p2">
            <a:extLst>
              <a:ext uri="{FF2B5EF4-FFF2-40B4-BE49-F238E27FC236}">
                <a16:creationId xmlns:a16="http://schemas.microsoft.com/office/drawing/2014/main" id="{D7B2735F-2BB4-40A6-8C04-65357E5A1DD8}"/>
              </a:ext>
            </a:extLst>
          </p:cNvPr>
          <p:cNvSpPr/>
          <p:nvPr/>
        </p:nvSpPr>
        <p:spPr>
          <a:xfrm>
            <a:off x="457345" y="150725"/>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1F4C9729-C6DC-494F-B1B8-30B1601E3D2C}"/>
              </a:ext>
            </a:extLst>
          </p:cNvPr>
          <p:cNvSpPr txBox="1"/>
          <p:nvPr/>
        </p:nvSpPr>
        <p:spPr>
          <a:xfrm>
            <a:off x="829173" y="212817"/>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944EB741-F167-4359-A6C9-63DC9D3917A3}"/>
              </a:ext>
            </a:extLst>
          </p:cNvPr>
          <p:cNvSpPr txBox="1"/>
          <p:nvPr/>
        </p:nvSpPr>
        <p:spPr>
          <a:xfrm>
            <a:off x="7057972" y="116320"/>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732300" y="445025"/>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EXAPNSION P BOX</a:t>
            </a:r>
            <a:endParaRPr dirty="0"/>
          </a:p>
        </p:txBody>
      </p:sp>
      <p:sp>
        <p:nvSpPr>
          <p:cNvPr id="9" name="TextBox 8">
            <a:extLst>
              <a:ext uri="{FF2B5EF4-FFF2-40B4-BE49-F238E27FC236}">
                <a16:creationId xmlns:a16="http://schemas.microsoft.com/office/drawing/2014/main" id="{D7EA5CE3-20CB-4E99-9FB3-E904D122416C}"/>
              </a:ext>
            </a:extLst>
          </p:cNvPr>
          <p:cNvSpPr txBox="1"/>
          <p:nvPr/>
        </p:nvSpPr>
        <p:spPr>
          <a:xfrm>
            <a:off x="487500" y="1017725"/>
            <a:ext cx="6819088" cy="523220"/>
          </a:xfrm>
          <a:prstGeom prst="rect">
            <a:avLst/>
          </a:prstGeom>
          <a:noFill/>
        </p:spPr>
        <p:txBody>
          <a:bodyPr wrap="square">
            <a:spAutoFit/>
          </a:bodyPr>
          <a:lstStyle/>
          <a:p>
            <a:r>
              <a:rPr lang="en-US" b="1" i="0" dirty="0">
                <a:solidFill>
                  <a:schemeClr val="accent5"/>
                </a:solidFill>
                <a:effectLst/>
                <a:latin typeface="urw-din"/>
              </a:rPr>
              <a:t>Step-2 : Round Functions –</a:t>
            </a:r>
            <a:r>
              <a:rPr lang="en-US" b="0" i="0" dirty="0">
                <a:solidFill>
                  <a:schemeClr val="accent5"/>
                </a:solidFill>
                <a:effectLst/>
                <a:latin typeface="urw-din"/>
              </a:rPr>
              <a:t> </a:t>
            </a:r>
            <a:br>
              <a:rPr lang="en-US" dirty="0">
                <a:solidFill>
                  <a:schemeClr val="accent5"/>
                </a:solidFill>
              </a:rPr>
            </a:br>
            <a:endParaRPr lang="en-US" dirty="0">
              <a:solidFill>
                <a:schemeClr val="accent5"/>
              </a:solidFill>
            </a:endParaRPr>
          </a:p>
        </p:txBody>
      </p:sp>
      <p:pic>
        <p:nvPicPr>
          <p:cNvPr id="7172" name="Picture 4" descr="Round Function">
            <a:extLst>
              <a:ext uri="{FF2B5EF4-FFF2-40B4-BE49-F238E27FC236}">
                <a16:creationId xmlns:a16="http://schemas.microsoft.com/office/drawing/2014/main" id="{FEB8E71F-8999-49FB-9604-9D0782712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00" y="1391787"/>
            <a:ext cx="3192073" cy="34501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5BC583-06ED-4A96-BFD4-85019D4E8DB8}"/>
              </a:ext>
            </a:extLst>
          </p:cNvPr>
          <p:cNvSpPr txBox="1"/>
          <p:nvPr/>
        </p:nvSpPr>
        <p:spPr>
          <a:xfrm>
            <a:off x="4710229" y="1097421"/>
            <a:ext cx="3479993" cy="738664"/>
          </a:xfrm>
          <a:prstGeom prst="rect">
            <a:avLst/>
          </a:prstGeom>
          <a:noFill/>
        </p:spPr>
        <p:txBody>
          <a:bodyPr wrap="square" rtlCol="0">
            <a:spAutoFit/>
          </a:bodyPr>
          <a:lstStyle/>
          <a:p>
            <a:pPr algn="ctr"/>
            <a:r>
              <a:rPr lang="en-US" dirty="0"/>
              <a:t>For a given round say round 1, we take RPT and it alternates every round( round 2 LPT is taken)</a:t>
            </a:r>
          </a:p>
        </p:txBody>
      </p:sp>
      <p:sp>
        <p:nvSpPr>
          <p:cNvPr id="17" name="TextBox 16">
            <a:extLst>
              <a:ext uri="{FF2B5EF4-FFF2-40B4-BE49-F238E27FC236}">
                <a16:creationId xmlns:a16="http://schemas.microsoft.com/office/drawing/2014/main" id="{852A3905-0E90-46A0-9F40-9B9BC0CD6490}"/>
              </a:ext>
            </a:extLst>
          </p:cNvPr>
          <p:cNvSpPr txBox="1"/>
          <p:nvPr/>
        </p:nvSpPr>
        <p:spPr>
          <a:xfrm>
            <a:off x="4290403" y="2310140"/>
            <a:ext cx="4366097"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b="0" i="0" dirty="0">
                <a:solidFill>
                  <a:srgbClr val="000000"/>
                </a:solidFill>
                <a:effectLst/>
                <a:latin typeface="Arial" panose="020B0604020202020204" pitchFamily="34" charset="0"/>
              </a:rPr>
              <a:t>Since right input is 32-bit and round key is a 48-bit, we first need to expand right input to 48 bits. </a:t>
            </a:r>
            <a:endParaRPr lang="en-US" dirty="0"/>
          </a:p>
        </p:txBody>
      </p:sp>
      <p:pic>
        <p:nvPicPr>
          <p:cNvPr id="7174" name="Picture 6" descr="Permutation Logic">
            <a:extLst>
              <a:ext uri="{FF2B5EF4-FFF2-40B4-BE49-F238E27FC236}">
                <a16:creationId xmlns:a16="http://schemas.microsoft.com/office/drawing/2014/main" id="{32416290-EA28-402E-A25D-0F047016D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73" y="3691542"/>
            <a:ext cx="5247262" cy="68606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D2C86E6-9BDE-40B3-920A-1A9F83B590DF}"/>
              </a:ext>
            </a:extLst>
          </p:cNvPr>
          <p:cNvCxnSpPr>
            <a:cxnSpLocks/>
          </p:cNvCxnSpPr>
          <p:nvPr/>
        </p:nvCxnSpPr>
        <p:spPr>
          <a:xfrm flipH="1">
            <a:off x="6423635" y="1899178"/>
            <a:ext cx="1" cy="331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577B04-5615-459C-A26A-8C649F304D84}"/>
              </a:ext>
            </a:extLst>
          </p:cNvPr>
          <p:cNvCxnSpPr>
            <a:cxnSpLocks/>
          </p:cNvCxnSpPr>
          <p:nvPr/>
        </p:nvCxnSpPr>
        <p:spPr>
          <a:xfrm flipH="1">
            <a:off x="6423635" y="2963763"/>
            <a:ext cx="1" cy="568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A16EAC6-954E-4002-96B8-8E832B6FAF25}"/>
              </a:ext>
            </a:extLst>
          </p:cNvPr>
          <p:cNvCxnSpPr>
            <a:cxnSpLocks/>
          </p:cNvCxnSpPr>
          <p:nvPr/>
        </p:nvCxnSpPr>
        <p:spPr>
          <a:xfrm>
            <a:off x="6245157" y="4468238"/>
            <a:ext cx="2472123" cy="294262"/>
          </a:xfrm>
          <a:prstGeom prst="bentConnector3">
            <a:avLst>
              <a:gd name="adj1" fmla="val 37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6" descr="Permutation Logic">
            <a:extLst>
              <a:ext uri="{FF2B5EF4-FFF2-40B4-BE49-F238E27FC236}">
                <a16:creationId xmlns:a16="http://schemas.microsoft.com/office/drawing/2014/main" id="{D9165B4C-91ED-421C-858D-8CE4CE0EDA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06" t="25148" r="82771"/>
          <a:stretch/>
        </p:blipFill>
        <p:spPr bwMode="auto">
          <a:xfrm>
            <a:off x="6548002" y="2913056"/>
            <a:ext cx="679143" cy="705348"/>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00;p2">
            <a:extLst>
              <a:ext uri="{FF2B5EF4-FFF2-40B4-BE49-F238E27FC236}">
                <a16:creationId xmlns:a16="http://schemas.microsoft.com/office/drawing/2014/main" id="{FEDD81D8-084E-40E6-AE31-6C58C9F9D053}"/>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8" name="Google Shape;101;p2">
            <a:extLst>
              <a:ext uri="{FF2B5EF4-FFF2-40B4-BE49-F238E27FC236}">
                <a16:creationId xmlns:a16="http://schemas.microsoft.com/office/drawing/2014/main" id="{E09F75C1-82DC-4C6D-B31A-94AD3EBEE01C}"/>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20" name="Google Shape;102;p2">
            <a:extLst>
              <a:ext uri="{FF2B5EF4-FFF2-40B4-BE49-F238E27FC236}">
                <a16:creationId xmlns:a16="http://schemas.microsoft.com/office/drawing/2014/main" id="{B249C014-6381-4C40-B60E-75E019EFECEF}"/>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8387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353927" y="435600"/>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a:t>
            </a:r>
            <a:endParaRPr dirty="0"/>
          </a:p>
        </p:txBody>
      </p:sp>
      <p:sp>
        <p:nvSpPr>
          <p:cNvPr id="16" name="TextBox 15">
            <a:extLst>
              <a:ext uri="{FF2B5EF4-FFF2-40B4-BE49-F238E27FC236}">
                <a16:creationId xmlns:a16="http://schemas.microsoft.com/office/drawing/2014/main" id="{CFA91F41-0800-4808-982C-BF0A890EDBA8}"/>
              </a:ext>
            </a:extLst>
          </p:cNvPr>
          <p:cNvSpPr txBox="1"/>
          <p:nvPr/>
        </p:nvSpPr>
        <p:spPr>
          <a:xfrm>
            <a:off x="622737" y="1115400"/>
            <a:ext cx="8237484" cy="52322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just">
              <a:buFont typeface="Arial" panose="020B0604020202020204" pitchFamily="34" charset="0"/>
              <a:buChar char="•"/>
            </a:pPr>
            <a:r>
              <a:rPr lang="en-US" b="1" i="0" dirty="0">
                <a:solidFill>
                  <a:schemeClr val="bg1"/>
                </a:solidFill>
                <a:effectLst/>
                <a:latin typeface="Arial" panose="020B0604020202020204" pitchFamily="34" charset="0"/>
              </a:rPr>
              <a:t>XOR (Whitener).</a:t>
            </a:r>
            <a:r>
              <a:rPr lang="en-US" b="0" i="0" dirty="0">
                <a:solidFill>
                  <a:schemeClr val="bg1"/>
                </a:solidFill>
                <a:effectLst/>
                <a:latin typeface="Arial" panose="020B0604020202020204" pitchFamily="34" charset="0"/>
              </a:rPr>
              <a:t> − After the expansion permutation, DES does XOR operation on the expanded right section and the round key. The round key is used only in this operation.</a:t>
            </a:r>
          </a:p>
        </p:txBody>
      </p:sp>
      <p:sp>
        <p:nvSpPr>
          <p:cNvPr id="19" name="TextBox 18">
            <a:extLst>
              <a:ext uri="{FF2B5EF4-FFF2-40B4-BE49-F238E27FC236}">
                <a16:creationId xmlns:a16="http://schemas.microsoft.com/office/drawing/2014/main" id="{DE04B3AE-0172-495D-92A3-2E1D9D1C832A}"/>
              </a:ext>
            </a:extLst>
          </p:cNvPr>
          <p:cNvSpPr txBox="1"/>
          <p:nvPr/>
        </p:nvSpPr>
        <p:spPr>
          <a:xfrm>
            <a:off x="622737" y="1852820"/>
            <a:ext cx="8237484"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b="1" i="0" dirty="0">
                <a:solidFill>
                  <a:srgbClr val="000000"/>
                </a:solidFill>
                <a:effectLst/>
                <a:latin typeface="Arial" panose="020B0604020202020204" pitchFamily="34" charset="0"/>
              </a:rPr>
              <a:t>Substitution Boxes.</a:t>
            </a:r>
            <a:r>
              <a:rPr lang="en-US" b="0" i="0" dirty="0">
                <a:solidFill>
                  <a:srgbClr val="000000"/>
                </a:solidFill>
                <a:effectLst/>
                <a:latin typeface="Arial" panose="020B0604020202020204" pitchFamily="34" charset="0"/>
              </a:rPr>
              <a:t> − The S-boxes carry out the real mixing (confusion). DES uses 8 S-boxes, each with a 6-bit input and a 4-bit output. Refer the following illustration −</a:t>
            </a:r>
          </a:p>
        </p:txBody>
      </p:sp>
      <p:pic>
        <p:nvPicPr>
          <p:cNvPr id="6146" name="Picture 2" descr="S-boxes">
            <a:extLst>
              <a:ext uri="{FF2B5EF4-FFF2-40B4-BE49-F238E27FC236}">
                <a16:creationId xmlns:a16="http://schemas.microsoft.com/office/drawing/2014/main" id="{426ADA41-B871-4718-B989-B6AF889E9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390" y="2571750"/>
            <a:ext cx="6138336" cy="16204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0;p2">
            <a:extLst>
              <a:ext uri="{FF2B5EF4-FFF2-40B4-BE49-F238E27FC236}">
                <a16:creationId xmlns:a16="http://schemas.microsoft.com/office/drawing/2014/main" id="{9F9CA262-B3C9-4422-BA05-1CCE6B6DE1E9}"/>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C3E6AA08-D306-4A8A-B42F-6F26BC41689B}"/>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9D7EFB35-0225-48DF-9B6C-0DEC588BD6E7}"/>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97109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43"/>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08" name="Google Shape;408;p43"/>
          <p:cNvSpPr txBox="1">
            <a:spLocks noGrp="1"/>
          </p:cNvSpPr>
          <p:nvPr>
            <p:ph type="title"/>
          </p:nvPr>
        </p:nvSpPr>
        <p:spPr>
          <a:xfrm>
            <a:off x="413389" y="460340"/>
            <a:ext cx="8675860" cy="5232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 ROUND STRAIGHT PERMUTATION</a:t>
            </a:r>
            <a:endParaRPr dirty="0"/>
          </a:p>
        </p:txBody>
      </p:sp>
      <p:pic>
        <p:nvPicPr>
          <p:cNvPr id="13" name="Picture 2" descr="Straight Permutation">
            <a:extLst>
              <a:ext uri="{FF2B5EF4-FFF2-40B4-BE49-F238E27FC236}">
                <a16:creationId xmlns:a16="http://schemas.microsoft.com/office/drawing/2014/main" id="{A8FE5370-97E8-46CC-85EF-08192644E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774" y="2066797"/>
            <a:ext cx="5429250" cy="1524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BF9E494-04EF-4B66-9B6D-17E428D7D8DC}"/>
              </a:ext>
            </a:extLst>
          </p:cNvPr>
          <p:cNvSpPr txBox="1"/>
          <p:nvPr/>
        </p:nvSpPr>
        <p:spPr>
          <a:xfrm>
            <a:off x="697968" y="1341611"/>
            <a:ext cx="7932863"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000000"/>
                </a:solidFill>
                <a:effectLst/>
                <a:latin typeface="Arial" panose="020B0604020202020204" pitchFamily="34" charset="0"/>
              </a:rPr>
              <a:t>Straight Permutation</a:t>
            </a:r>
            <a:r>
              <a:rPr lang="en-US" b="0" i="0" dirty="0">
                <a:solidFill>
                  <a:srgbClr val="000000"/>
                </a:solidFill>
                <a:effectLst/>
                <a:latin typeface="Arial" panose="020B0604020202020204" pitchFamily="34" charset="0"/>
              </a:rPr>
              <a:t> − The 32 bit output of S-boxes is then subjected to the straight permutation with rule shown in the following illustration</a:t>
            </a:r>
            <a:endParaRPr lang="en-US" dirty="0"/>
          </a:p>
        </p:txBody>
      </p:sp>
      <p:sp>
        <p:nvSpPr>
          <p:cNvPr id="2" name="TextBox 1">
            <a:extLst>
              <a:ext uri="{FF2B5EF4-FFF2-40B4-BE49-F238E27FC236}">
                <a16:creationId xmlns:a16="http://schemas.microsoft.com/office/drawing/2014/main" id="{C3AAFE4A-7A59-42D2-8689-460F68C3764E}"/>
              </a:ext>
            </a:extLst>
          </p:cNvPr>
          <p:cNvSpPr txBox="1"/>
          <p:nvPr/>
        </p:nvSpPr>
        <p:spPr>
          <a:xfrm>
            <a:off x="2296160" y="4077547"/>
            <a:ext cx="4910319" cy="307777"/>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The output from S-BOX is rearranged by following this table</a:t>
            </a:r>
          </a:p>
        </p:txBody>
      </p:sp>
      <p:sp>
        <p:nvSpPr>
          <p:cNvPr id="8" name="Google Shape;100;p2">
            <a:extLst>
              <a:ext uri="{FF2B5EF4-FFF2-40B4-BE49-F238E27FC236}">
                <a16:creationId xmlns:a16="http://schemas.microsoft.com/office/drawing/2014/main" id="{0ACF2C97-CBFE-46FA-AB4E-CBE33BE8FE90}"/>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C98FC414-0AB6-4329-875C-D7BEF54D0A27}"/>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A82BF9C3-BAFD-45AB-BCB7-D21C6A850E6A}"/>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41870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sp>
        <p:nvSpPr>
          <p:cNvPr id="433" name="Google Shape;433;p44"/>
          <p:cNvSpPr txBox="1">
            <a:spLocks noGrp="1"/>
          </p:cNvSpPr>
          <p:nvPr>
            <p:ph type="title"/>
          </p:nvPr>
        </p:nvSpPr>
        <p:spPr>
          <a:xfrm>
            <a:off x="521750" y="435600"/>
            <a:ext cx="7679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COMING BACK TO EXAMPLE </a:t>
            </a:r>
            <a:endParaRPr dirty="0"/>
          </a:p>
        </p:txBody>
      </p:sp>
      <p:sp>
        <p:nvSpPr>
          <p:cNvPr id="8" name="TextBox 7">
            <a:extLst>
              <a:ext uri="{FF2B5EF4-FFF2-40B4-BE49-F238E27FC236}">
                <a16:creationId xmlns:a16="http://schemas.microsoft.com/office/drawing/2014/main" id="{F5DF87E0-E544-4729-A6F0-4FDC349FA692}"/>
              </a:ext>
            </a:extLst>
          </p:cNvPr>
          <p:cNvSpPr txBox="1"/>
          <p:nvPr/>
        </p:nvSpPr>
        <p:spPr>
          <a:xfrm>
            <a:off x="789410" y="1166981"/>
            <a:ext cx="7946728"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Input bits: 00100011 00000001 01000101 00100000 00110000 11011111 10101110 11001010</a:t>
            </a:r>
          </a:p>
          <a:p>
            <a:r>
              <a:rPr lang="en-US" dirty="0"/>
              <a:t>Key bits: 00111011 00111000 10011000 00110111 00010101 00100000 11110111 01011110</a:t>
            </a:r>
          </a:p>
        </p:txBody>
      </p:sp>
      <p:cxnSp>
        <p:nvCxnSpPr>
          <p:cNvPr id="3" name="Straight Arrow Connector 2">
            <a:extLst>
              <a:ext uri="{FF2B5EF4-FFF2-40B4-BE49-F238E27FC236}">
                <a16:creationId xmlns:a16="http://schemas.microsoft.com/office/drawing/2014/main" id="{BCB174AC-8775-4C5D-9954-3B9D0E6068FA}"/>
              </a:ext>
            </a:extLst>
          </p:cNvPr>
          <p:cNvCxnSpPr>
            <a:cxnSpLocks/>
          </p:cNvCxnSpPr>
          <p:nvPr/>
        </p:nvCxnSpPr>
        <p:spPr>
          <a:xfrm>
            <a:off x="4236501" y="1848535"/>
            <a:ext cx="0" cy="86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26C21CE-F8CE-41C3-91AA-7B1BBF6B14C7}"/>
              </a:ext>
            </a:extLst>
          </p:cNvPr>
          <p:cNvSpPr txBox="1"/>
          <p:nvPr/>
        </p:nvSpPr>
        <p:spPr>
          <a:xfrm>
            <a:off x="4572000" y="2098515"/>
            <a:ext cx="2550698" cy="307777"/>
          </a:xfrm>
          <a:prstGeom prst="rect">
            <a:avLst/>
          </a:prstGeom>
          <a:noFill/>
        </p:spPr>
        <p:txBody>
          <a:bodyPr wrap="none" rtlCol="0">
            <a:spAutoFit/>
          </a:bodyPr>
          <a:lstStyle/>
          <a:p>
            <a:r>
              <a:rPr lang="en-US" dirty="0"/>
              <a:t>Key generated for each round</a:t>
            </a:r>
          </a:p>
        </p:txBody>
      </p:sp>
      <p:sp>
        <p:nvSpPr>
          <p:cNvPr id="14" name="TextBox 13">
            <a:extLst>
              <a:ext uri="{FF2B5EF4-FFF2-40B4-BE49-F238E27FC236}">
                <a16:creationId xmlns:a16="http://schemas.microsoft.com/office/drawing/2014/main" id="{EC6E051D-3BB8-4ECE-A877-682A0689A01B}"/>
              </a:ext>
            </a:extLst>
          </p:cNvPr>
          <p:cNvSpPr txBox="1"/>
          <p:nvPr/>
        </p:nvSpPr>
        <p:spPr>
          <a:xfrm>
            <a:off x="1223584" y="2804267"/>
            <a:ext cx="6913915"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Key for [1]	:  010111 000000 100001 001100 010101 011000 111101 001111</a:t>
            </a:r>
          </a:p>
        </p:txBody>
      </p:sp>
      <p:sp>
        <p:nvSpPr>
          <p:cNvPr id="7" name="TextBox 6">
            <a:extLst>
              <a:ext uri="{FF2B5EF4-FFF2-40B4-BE49-F238E27FC236}">
                <a16:creationId xmlns:a16="http://schemas.microsoft.com/office/drawing/2014/main" id="{465A308C-BC31-4CA6-810E-F8360448EE88}"/>
              </a:ext>
            </a:extLst>
          </p:cNvPr>
          <p:cNvSpPr txBox="1"/>
          <p:nvPr/>
        </p:nvSpPr>
        <p:spPr>
          <a:xfrm>
            <a:off x="4680541" y="3401042"/>
            <a:ext cx="2840842" cy="523220"/>
          </a:xfrm>
          <a:prstGeom prst="rect">
            <a:avLst/>
          </a:prstGeom>
          <a:noFill/>
        </p:spPr>
        <p:txBody>
          <a:bodyPr wrap="none" rtlCol="0">
            <a:spAutoFit/>
          </a:bodyPr>
          <a:lstStyle/>
          <a:p>
            <a:r>
              <a:rPr lang="en-US" dirty="0"/>
              <a:t>Input </a:t>
            </a:r>
            <a:r>
              <a:rPr lang="en-US" dirty="0" err="1"/>
              <a:t>underges</a:t>
            </a:r>
            <a:r>
              <a:rPr lang="en-US" dirty="0"/>
              <a:t> IP and Is split into</a:t>
            </a:r>
          </a:p>
          <a:p>
            <a:r>
              <a:rPr lang="en-US" dirty="0"/>
              <a:t>LPT and RPT</a:t>
            </a:r>
          </a:p>
        </p:txBody>
      </p:sp>
      <p:cxnSp>
        <p:nvCxnSpPr>
          <p:cNvPr id="10" name="Straight Arrow Connector 9">
            <a:extLst>
              <a:ext uri="{FF2B5EF4-FFF2-40B4-BE49-F238E27FC236}">
                <a16:creationId xmlns:a16="http://schemas.microsoft.com/office/drawing/2014/main" id="{8B6802DD-03DD-46BC-B004-A91DE21841B5}"/>
              </a:ext>
            </a:extLst>
          </p:cNvPr>
          <p:cNvCxnSpPr>
            <a:cxnSpLocks/>
          </p:cNvCxnSpPr>
          <p:nvPr/>
        </p:nvCxnSpPr>
        <p:spPr>
          <a:xfrm>
            <a:off x="4236501" y="3295787"/>
            <a:ext cx="1" cy="930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0B1E98-13D4-4D6E-8289-865CAF618680}"/>
              </a:ext>
            </a:extLst>
          </p:cNvPr>
          <p:cNvSpPr txBox="1"/>
          <p:nvPr/>
        </p:nvSpPr>
        <p:spPr>
          <a:xfrm>
            <a:off x="2512956" y="4394013"/>
            <a:ext cx="4249657"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L[0]:  10100100 00110000 01100100 00100111</a:t>
            </a:r>
          </a:p>
          <a:p>
            <a:r>
              <a:rPr lang="en-US" dirty="0"/>
              <a:t>R[0]:  11100000 01011001 11100000 11100001</a:t>
            </a:r>
          </a:p>
        </p:txBody>
      </p:sp>
      <p:sp>
        <p:nvSpPr>
          <p:cNvPr id="12" name="Google Shape;100;p2">
            <a:extLst>
              <a:ext uri="{FF2B5EF4-FFF2-40B4-BE49-F238E27FC236}">
                <a16:creationId xmlns:a16="http://schemas.microsoft.com/office/drawing/2014/main" id="{8EBB31D7-F85A-4F96-A933-EBF090D713E4}"/>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32B41964-6CD6-4775-9EA5-D2F56FCC6EB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5" name="Google Shape;102;p2">
            <a:extLst>
              <a:ext uri="{FF2B5EF4-FFF2-40B4-BE49-F238E27FC236}">
                <a16:creationId xmlns:a16="http://schemas.microsoft.com/office/drawing/2014/main" id="{24163356-C3A2-4106-A1C7-285401518C6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31834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697969" y="118671"/>
            <a:ext cx="7679400" cy="572700"/>
          </a:xfrm>
        </p:spPr>
        <p:txBody>
          <a:bodyPr/>
          <a:lstStyle/>
          <a:p>
            <a:r>
              <a:rPr lang="en-US" dirty="0"/>
              <a:t>Round 1</a:t>
            </a:r>
          </a:p>
        </p:txBody>
      </p:sp>
      <p:sp>
        <p:nvSpPr>
          <p:cNvPr id="9" name="TextBox 8">
            <a:extLst>
              <a:ext uri="{FF2B5EF4-FFF2-40B4-BE49-F238E27FC236}">
                <a16:creationId xmlns:a16="http://schemas.microsoft.com/office/drawing/2014/main" id="{9A4672A4-1DBD-481E-8207-2C1C11E5A6A4}"/>
              </a:ext>
            </a:extLst>
          </p:cNvPr>
          <p:cNvSpPr txBox="1"/>
          <p:nvPr/>
        </p:nvSpPr>
        <p:spPr>
          <a:xfrm>
            <a:off x="697969" y="1174952"/>
            <a:ext cx="7755297" cy="7386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Round 1</a:t>
            </a:r>
          </a:p>
          <a:p>
            <a:r>
              <a:rPr lang="en-US" dirty="0"/>
              <a:t>E   :  111100 000000 001011 110011 111100 000001 011100 000011</a:t>
            </a:r>
          </a:p>
          <a:p>
            <a:r>
              <a:rPr lang="en-US" dirty="0"/>
              <a:t>KS  :  010111 000000 100001 001100 010101 011000 111101 001111</a:t>
            </a:r>
          </a:p>
        </p:txBody>
      </p:sp>
      <p:cxnSp>
        <p:nvCxnSpPr>
          <p:cNvPr id="6" name="Straight Connector 5">
            <a:extLst>
              <a:ext uri="{FF2B5EF4-FFF2-40B4-BE49-F238E27FC236}">
                <a16:creationId xmlns:a16="http://schemas.microsoft.com/office/drawing/2014/main" id="{82CDBD63-1F80-4319-BFEF-7F85CDF73494}"/>
              </a:ext>
            </a:extLst>
          </p:cNvPr>
          <p:cNvCxnSpPr/>
          <p:nvPr/>
        </p:nvCxnSpPr>
        <p:spPr>
          <a:xfrm>
            <a:off x="4400961" y="7433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A041EE-2C12-4364-AA2B-D087F2D47B59}"/>
              </a:ext>
            </a:extLst>
          </p:cNvPr>
          <p:cNvCxnSpPr>
            <a:cxnSpLocks/>
          </p:cNvCxnSpPr>
          <p:nvPr/>
        </p:nvCxnSpPr>
        <p:spPr>
          <a:xfrm>
            <a:off x="4354912" y="749940"/>
            <a:ext cx="0" cy="35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8291E6-7CB4-496F-8E3D-7F12CBD09463}"/>
              </a:ext>
            </a:extLst>
          </p:cNvPr>
          <p:cNvSpPr txBox="1"/>
          <p:nvPr/>
        </p:nvSpPr>
        <p:spPr>
          <a:xfrm>
            <a:off x="4537669" y="651732"/>
            <a:ext cx="2947131" cy="523220"/>
          </a:xfrm>
          <a:prstGeom prst="rect">
            <a:avLst/>
          </a:prstGeom>
          <a:noFill/>
        </p:spPr>
        <p:txBody>
          <a:bodyPr wrap="square" rtlCol="0">
            <a:spAutoFit/>
          </a:bodyPr>
          <a:lstStyle/>
          <a:p>
            <a:r>
              <a:rPr lang="en-US" dirty="0"/>
              <a:t>E is the LPT when it undergoes Expansion P-BOX Operation</a:t>
            </a:r>
          </a:p>
        </p:txBody>
      </p:sp>
      <p:cxnSp>
        <p:nvCxnSpPr>
          <p:cNvPr id="14" name="Straight Arrow Connector 13">
            <a:extLst>
              <a:ext uri="{FF2B5EF4-FFF2-40B4-BE49-F238E27FC236}">
                <a16:creationId xmlns:a16="http://schemas.microsoft.com/office/drawing/2014/main" id="{383D9440-8334-4CD5-86B0-D0E97C83021C}"/>
              </a:ext>
            </a:extLst>
          </p:cNvPr>
          <p:cNvCxnSpPr>
            <a:cxnSpLocks/>
          </p:cNvCxnSpPr>
          <p:nvPr/>
        </p:nvCxnSpPr>
        <p:spPr>
          <a:xfrm>
            <a:off x="4447010" y="2164299"/>
            <a:ext cx="0" cy="8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CF54DE3-9056-4F84-A1F2-049BA90E3C18}"/>
              </a:ext>
            </a:extLst>
          </p:cNvPr>
          <p:cNvSpPr txBox="1"/>
          <p:nvPr/>
        </p:nvSpPr>
        <p:spPr>
          <a:xfrm>
            <a:off x="740401" y="3242923"/>
            <a:ext cx="7913179" cy="73866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dirty="0"/>
              <a:t>E </a:t>
            </a:r>
            <a:r>
              <a:rPr lang="en-US" dirty="0" err="1"/>
              <a:t>xor</a:t>
            </a:r>
            <a:r>
              <a:rPr lang="en-US" dirty="0"/>
              <a:t> KS:  101011 000000 101010 111111 101001 011001 100001 001100</a:t>
            </a:r>
          </a:p>
          <a:p>
            <a:r>
              <a:rPr lang="en-US" dirty="0" err="1"/>
              <a:t>Sbox</a:t>
            </a:r>
            <a:r>
              <a:rPr lang="en-US" dirty="0"/>
              <a:t>:  1001 1111 1111 1110 0001 0000 0110 1011</a:t>
            </a:r>
          </a:p>
          <a:p>
            <a:r>
              <a:rPr lang="en-US" dirty="0"/>
              <a:t>P   : 01101100 11011011 01011101 01010110</a:t>
            </a:r>
          </a:p>
        </p:txBody>
      </p:sp>
      <p:sp>
        <p:nvSpPr>
          <p:cNvPr id="17" name="TextBox 16">
            <a:extLst>
              <a:ext uri="{FF2B5EF4-FFF2-40B4-BE49-F238E27FC236}">
                <a16:creationId xmlns:a16="http://schemas.microsoft.com/office/drawing/2014/main" id="{6AA7E51B-13A9-452C-A533-BBD82D6DDF15}"/>
              </a:ext>
            </a:extLst>
          </p:cNvPr>
          <p:cNvSpPr txBox="1"/>
          <p:nvPr/>
        </p:nvSpPr>
        <p:spPr>
          <a:xfrm>
            <a:off x="4664401" y="2267652"/>
            <a:ext cx="4195379" cy="523220"/>
          </a:xfrm>
          <a:prstGeom prst="rect">
            <a:avLst/>
          </a:prstGeom>
          <a:noFill/>
        </p:spPr>
        <p:txBody>
          <a:bodyPr wrap="none" rtlCol="0">
            <a:spAutoFit/>
          </a:bodyPr>
          <a:lstStyle/>
          <a:p>
            <a:r>
              <a:rPr lang="en-US" dirty="0"/>
              <a:t>Then the XOR Operation and S-BOX is carried out</a:t>
            </a:r>
          </a:p>
          <a:p>
            <a:r>
              <a:rPr lang="en-US" dirty="0"/>
              <a:t>Followed by straight permutation</a:t>
            </a:r>
          </a:p>
        </p:txBody>
      </p:sp>
      <p:cxnSp>
        <p:nvCxnSpPr>
          <p:cNvPr id="19" name="Straight Arrow Connector 18">
            <a:extLst>
              <a:ext uri="{FF2B5EF4-FFF2-40B4-BE49-F238E27FC236}">
                <a16:creationId xmlns:a16="http://schemas.microsoft.com/office/drawing/2014/main" id="{05E58C63-DD4C-47FF-BC67-23DC126B7927}"/>
              </a:ext>
            </a:extLst>
          </p:cNvPr>
          <p:cNvCxnSpPr>
            <a:cxnSpLocks/>
          </p:cNvCxnSpPr>
          <p:nvPr/>
        </p:nvCxnSpPr>
        <p:spPr>
          <a:xfrm>
            <a:off x="4354912" y="4164138"/>
            <a:ext cx="0" cy="77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100;p2">
            <a:extLst>
              <a:ext uri="{FF2B5EF4-FFF2-40B4-BE49-F238E27FC236}">
                <a16:creationId xmlns:a16="http://schemas.microsoft.com/office/drawing/2014/main" id="{0D50E060-4B03-4A4F-B7A2-2129CDCFAC39}"/>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A0F0C14E-EF38-4A93-8E27-B565D2A2F54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88788290-45CE-4B50-92E9-E792ED8B7AE6}"/>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64165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697969" y="118671"/>
            <a:ext cx="7679400" cy="572700"/>
          </a:xfrm>
        </p:spPr>
        <p:txBody>
          <a:bodyPr/>
          <a:lstStyle/>
          <a:p>
            <a:r>
              <a:rPr lang="en-US" dirty="0"/>
              <a:t>Round 1</a:t>
            </a:r>
          </a:p>
        </p:txBody>
      </p:sp>
      <p:cxnSp>
        <p:nvCxnSpPr>
          <p:cNvPr id="6" name="Straight Connector 5">
            <a:extLst>
              <a:ext uri="{FF2B5EF4-FFF2-40B4-BE49-F238E27FC236}">
                <a16:creationId xmlns:a16="http://schemas.microsoft.com/office/drawing/2014/main" id="{82CDBD63-1F80-4319-BFEF-7F85CDF73494}"/>
              </a:ext>
            </a:extLst>
          </p:cNvPr>
          <p:cNvCxnSpPr/>
          <p:nvPr/>
        </p:nvCxnSpPr>
        <p:spPr>
          <a:xfrm>
            <a:off x="4400961" y="7433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A041EE-2C12-4364-AA2B-D087F2D47B59}"/>
              </a:ext>
            </a:extLst>
          </p:cNvPr>
          <p:cNvCxnSpPr>
            <a:cxnSpLocks/>
          </p:cNvCxnSpPr>
          <p:nvPr/>
        </p:nvCxnSpPr>
        <p:spPr>
          <a:xfrm>
            <a:off x="4354912" y="749940"/>
            <a:ext cx="0" cy="35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8291E6-7CB4-496F-8E3D-7F12CBD09463}"/>
              </a:ext>
            </a:extLst>
          </p:cNvPr>
          <p:cNvSpPr txBox="1"/>
          <p:nvPr/>
        </p:nvSpPr>
        <p:spPr>
          <a:xfrm>
            <a:off x="4537669" y="651732"/>
            <a:ext cx="2947131" cy="523220"/>
          </a:xfrm>
          <a:prstGeom prst="rect">
            <a:avLst/>
          </a:prstGeom>
          <a:noFill/>
        </p:spPr>
        <p:txBody>
          <a:bodyPr wrap="square" rtlCol="0">
            <a:spAutoFit/>
          </a:bodyPr>
          <a:lstStyle/>
          <a:p>
            <a:r>
              <a:rPr lang="en-US" dirty="0"/>
              <a:t>For </a:t>
            </a:r>
            <a:r>
              <a:rPr lang="en-US" dirty="0" err="1"/>
              <a:t>Convience</a:t>
            </a:r>
            <a:r>
              <a:rPr lang="en-US" dirty="0"/>
              <a:t> we swap LPT And RPT for next round</a:t>
            </a:r>
          </a:p>
        </p:txBody>
      </p:sp>
      <p:sp>
        <p:nvSpPr>
          <p:cNvPr id="13" name="TextBox 12">
            <a:extLst>
              <a:ext uri="{FF2B5EF4-FFF2-40B4-BE49-F238E27FC236}">
                <a16:creationId xmlns:a16="http://schemas.microsoft.com/office/drawing/2014/main" id="{260563F5-2F6E-4E47-B097-AEE9E024531E}"/>
              </a:ext>
            </a:extLst>
          </p:cNvPr>
          <p:cNvSpPr txBox="1"/>
          <p:nvPr/>
        </p:nvSpPr>
        <p:spPr>
          <a:xfrm>
            <a:off x="2559005" y="1267378"/>
            <a:ext cx="4078616"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L[0]:  10100100 00110000 01100100 00100111</a:t>
            </a:r>
          </a:p>
          <a:p>
            <a:r>
              <a:rPr lang="en-US" dirty="0"/>
              <a:t>R[0]:  11100000 01011001 11100000 11100001</a:t>
            </a:r>
          </a:p>
          <a:p>
            <a:r>
              <a:rPr lang="pt-BR" dirty="0"/>
              <a:t>L[i]: 11100000 01011001 11100000 11100001</a:t>
            </a:r>
          </a:p>
          <a:p>
            <a:r>
              <a:rPr lang="pt-BR" dirty="0"/>
              <a:t>R[i]: 11001000 11101011 00111001 01110001</a:t>
            </a:r>
            <a:endParaRPr lang="en-US" dirty="0"/>
          </a:p>
        </p:txBody>
      </p:sp>
      <p:cxnSp>
        <p:nvCxnSpPr>
          <p:cNvPr id="5" name="Straight Arrow Connector 4">
            <a:extLst>
              <a:ext uri="{FF2B5EF4-FFF2-40B4-BE49-F238E27FC236}">
                <a16:creationId xmlns:a16="http://schemas.microsoft.com/office/drawing/2014/main" id="{EEB04C67-54D1-46C4-810A-467FFFF2C7B2}"/>
              </a:ext>
            </a:extLst>
          </p:cNvPr>
          <p:cNvCxnSpPr>
            <a:cxnSpLocks/>
          </p:cNvCxnSpPr>
          <p:nvPr/>
        </p:nvCxnSpPr>
        <p:spPr>
          <a:xfrm>
            <a:off x="4420696" y="2493220"/>
            <a:ext cx="0" cy="855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A7CA8B-C1D7-46D6-8691-3E94955B4452}"/>
              </a:ext>
            </a:extLst>
          </p:cNvPr>
          <p:cNvSpPr txBox="1"/>
          <p:nvPr/>
        </p:nvSpPr>
        <p:spPr>
          <a:xfrm>
            <a:off x="4802245" y="2808984"/>
            <a:ext cx="3068469" cy="307777"/>
          </a:xfrm>
          <a:prstGeom prst="rect">
            <a:avLst/>
          </a:prstGeom>
          <a:noFill/>
        </p:spPr>
        <p:txBody>
          <a:bodyPr wrap="none" rtlCol="0">
            <a:spAutoFit/>
          </a:bodyPr>
          <a:lstStyle/>
          <a:p>
            <a:r>
              <a:rPr lang="en-US" dirty="0"/>
              <a:t>Continue the same for all the rounds</a:t>
            </a:r>
          </a:p>
        </p:txBody>
      </p:sp>
      <p:sp>
        <p:nvSpPr>
          <p:cNvPr id="21" name="TextBox 20">
            <a:extLst>
              <a:ext uri="{FF2B5EF4-FFF2-40B4-BE49-F238E27FC236}">
                <a16:creationId xmlns:a16="http://schemas.microsoft.com/office/drawing/2014/main" id="{08090B7A-18EE-4866-89A8-81127C62361D}"/>
              </a:ext>
            </a:extLst>
          </p:cNvPr>
          <p:cNvSpPr txBox="1"/>
          <p:nvPr/>
        </p:nvSpPr>
        <p:spPr>
          <a:xfrm>
            <a:off x="2062334" y="3496144"/>
            <a:ext cx="5101562" cy="144655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100" dirty="0"/>
              <a:t>Round 2</a:t>
            </a:r>
          </a:p>
          <a:p>
            <a:r>
              <a:rPr lang="en-US" sz="1100" dirty="0"/>
              <a:t>E   :  111001 010001 011101 010110 100111 110010 101110 100011</a:t>
            </a:r>
          </a:p>
          <a:p>
            <a:r>
              <a:rPr lang="en-US" sz="1100" dirty="0"/>
              <a:t>KS  :  010100 010010 110111 110000 011001 001001 011111 001100</a:t>
            </a:r>
          </a:p>
          <a:p>
            <a:r>
              <a:rPr lang="en-US" sz="1100" dirty="0"/>
              <a:t>E </a:t>
            </a:r>
            <a:r>
              <a:rPr lang="en-US" sz="1100" dirty="0" err="1"/>
              <a:t>xor</a:t>
            </a:r>
            <a:r>
              <a:rPr lang="en-US" sz="1100" dirty="0"/>
              <a:t> KS:  101101 000011 101010 100110 111110 111011 110001 101111</a:t>
            </a:r>
          </a:p>
          <a:p>
            <a:r>
              <a:rPr lang="en-US" sz="1100" dirty="0" err="1"/>
              <a:t>Sbox</a:t>
            </a:r>
            <a:r>
              <a:rPr lang="en-US" sz="1100" dirty="0"/>
              <a:t>:  0001 1101 1111 0000 1110 0000 1001 1101</a:t>
            </a:r>
          </a:p>
          <a:p>
            <a:r>
              <a:rPr lang="en-US" sz="1100" dirty="0"/>
              <a:t>P   : 00001111 00001101 01001001 10110111</a:t>
            </a:r>
          </a:p>
          <a:p>
            <a:r>
              <a:rPr lang="en-US" sz="1100" dirty="0"/>
              <a:t>L[</a:t>
            </a:r>
            <a:r>
              <a:rPr lang="en-US" sz="1100" dirty="0" err="1"/>
              <a:t>i</a:t>
            </a:r>
            <a:r>
              <a:rPr lang="en-US" sz="1100" dirty="0"/>
              <a:t>]: 11001000 11101011 00111001 01110001</a:t>
            </a:r>
          </a:p>
          <a:p>
            <a:r>
              <a:rPr lang="en-US" sz="1100" dirty="0"/>
              <a:t>R[</a:t>
            </a:r>
            <a:r>
              <a:rPr lang="en-US" sz="1100" dirty="0" err="1"/>
              <a:t>i</a:t>
            </a:r>
            <a:r>
              <a:rPr lang="en-US" sz="1100" dirty="0"/>
              <a:t>]: 11101111 01010100 10101001 01010110</a:t>
            </a:r>
          </a:p>
        </p:txBody>
      </p:sp>
      <p:sp>
        <p:nvSpPr>
          <p:cNvPr id="11" name="Google Shape;100;p2">
            <a:extLst>
              <a:ext uri="{FF2B5EF4-FFF2-40B4-BE49-F238E27FC236}">
                <a16:creationId xmlns:a16="http://schemas.microsoft.com/office/drawing/2014/main" id="{86FED6B8-A0B1-4384-BAD6-246F36ADBED5}"/>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4" name="Google Shape;101;p2">
            <a:extLst>
              <a:ext uri="{FF2B5EF4-FFF2-40B4-BE49-F238E27FC236}">
                <a16:creationId xmlns:a16="http://schemas.microsoft.com/office/drawing/2014/main" id="{14A70FD3-6C2B-4E36-866D-608545C08ED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5" name="Google Shape;102;p2">
            <a:extLst>
              <a:ext uri="{FF2B5EF4-FFF2-40B4-BE49-F238E27FC236}">
                <a16:creationId xmlns:a16="http://schemas.microsoft.com/office/drawing/2014/main" id="{0631EA5D-E66F-4B7D-8A1D-8250586E7F64}"/>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81710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E1AAE-6643-440F-9891-24BA06175206}"/>
              </a:ext>
            </a:extLst>
          </p:cNvPr>
          <p:cNvSpPr txBox="1"/>
          <p:nvPr/>
        </p:nvSpPr>
        <p:spPr>
          <a:xfrm>
            <a:off x="1295947" y="200641"/>
            <a:ext cx="7078376" cy="4742217"/>
          </a:xfrm>
          <a:prstGeom prst="rect">
            <a:avLst/>
          </a:prstGeom>
        </p:spPr>
        <p:style>
          <a:lnRef idx="2">
            <a:schemeClr val="accent5"/>
          </a:lnRef>
          <a:fillRef idx="1">
            <a:schemeClr val="lt1"/>
          </a:fillRef>
          <a:effectRef idx="0">
            <a:schemeClr val="accent5"/>
          </a:effectRef>
          <a:fontRef idx="minor">
            <a:schemeClr val="dk1"/>
          </a:fontRef>
        </p:style>
        <p:txBody>
          <a:bodyPr wrap="square" numCol="2">
            <a:spAutoFit/>
          </a:bodyPr>
          <a:lstStyle/>
          <a:p>
            <a:r>
              <a:rPr lang="en-US" sz="1000" dirty="0"/>
              <a:t>Round 3</a:t>
            </a:r>
          </a:p>
          <a:p>
            <a:r>
              <a:rPr lang="en-US" sz="1000" dirty="0"/>
              <a:t>E   :  011101 011110 101010 101001 010101 010010 101010 101101</a:t>
            </a:r>
          </a:p>
          <a:p>
            <a:r>
              <a:rPr lang="en-US" sz="1000" dirty="0"/>
              <a:t>KS  :  110101 001110 010010 000101 110110 001011 010011 101111</a:t>
            </a:r>
          </a:p>
          <a:p>
            <a:r>
              <a:rPr lang="en-US" sz="1000" dirty="0"/>
              <a:t>E </a:t>
            </a:r>
            <a:r>
              <a:rPr lang="en-US" sz="1000" dirty="0" err="1"/>
              <a:t>xor</a:t>
            </a:r>
            <a:r>
              <a:rPr lang="en-US" sz="1000" dirty="0"/>
              <a:t> KS:  101000 010000 111000 101100 100011 011001 111001 000010</a:t>
            </a:r>
          </a:p>
          <a:p>
            <a:r>
              <a:rPr lang="en-US" sz="1000" dirty="0" err="1"/>
              <a:t>Sbox</a:t>
            </a:r>
            <a:r>
              <a:rPr lang="en-US" sz="1000" dirty="0"/>
              <a:t>:  1101 1001 0101 0111 1000 0000 1110 0010</a:t>
            </a:r>
          </a:p>
          <a:p>
            <a:r>
              <a:rPr lang="en-US" sz="1000" dirty="0"/>
              <a:t>P   : 10000101 11011011 11010100 00000011</a:t>
            </a:r>
          </a:p>
          <a:p>
            <a:r>
              <a:rPr lang="en-US" sz="1000" dirty="0"/>
              <a:t>L[</a:t>
            </a:r>
            <a:r>
              <a:rPr lang="en-US" sz="1000" dirty="0" err="1"/>
              <a:t>i</a:t>
            </a:r>
            <a:r>
              <a:rPr lang="en-US" sz="1000" dirty="0"/>
              <a:t>]: 11101111 01010100 10101001 01010110</a:t>
            </a:r>
          </a:p>
          <a:p>
            <a:r>
              <a:rPr lang="en-US" sz="1000" dirty="0"/>
              <a:t>R[</a:t>
            </a:r>
            <a:r>
              <a:rPr lang="en-US" sz="1000" dirty="0" err="1"/>
              <a:t>i</a:t>
            </a:r>
            <a:r>
              <a:rPr lang="en-US" sz="1000" dirty="0"/>
              <a:t>]: 01001101 00110000 11101101 01110010</a:t>
            </a:r>
          </a:p>
          <a:p>
            <a:r>
              <a:rPr lang="en-US" sz="1000" dirty="0"/>
              <a:t>Round 4</a:t>
            </a:r>
          </a:p>
          <a:p>
            <a:r>
              <a:rPr lang="en-US" sz="1000" dirty="0"/>
              <a:t>E   :  001001 011010 100110 100001 011101 011010 101110 100100</a:t>
            </a:r>
          </a:p>
          <a:p>
            <a:r>
              <a:rPr lang="en-US" sz="1000" dirty="0"/>
              <a:t>KS  :  010100 111000 011100 000110 011011 101101 111010 101001</a:t>
            </a:r>
          </a:p>
          <a:p>
            <a:r>
              <a:rPr lang="en-US" sz="1000" dirty="0"/>
              <a:t>E </a:t>
            </a:r>
            <a:r>
              <a:rPr lang="en-US" sz="1000" dirty="0" err="1"/>
              <a:t>xor</a:t>
            </a:r>
            <a:r>
              <a:rPr lang="en-US" sz="1000" dirty="0"/>
              <a:t> KS:  011101 100010 111010 100111 000110 110111 010100 001101</a:t>
            </a:r>
          </a:p>
          <a:p>
            <a:r>
              <a:rPr lang="en-US" sz="1000" dirty="0" err="1"/>
              <a:t>Sbox</a:t>
            </a:r>
            <a:r>
              <a:rPr lang="en-US" sz="1000" dirty="0"/>
              <a:t>:  0011 1110 1010 0110 0001 0111 1001 0111</a:t>
            </a:r>
          </a:p>
          <a:p>
            <a:r>
              <a:rPr lang="en-US" sz="1000" dirty="0"/>
              <a:t>P   : 01100010 01101010 00111011 00111111</a:t>
            </a:r>
          </a:p>
          <a:p>
            <a:r>
              <a:rPr lang="en-US" sz="1000" dirty="0"/>
              <a:t>L[</a:t>
            </a:r>
            <a:r>
              <a:rPr lang="en-US" sz="1000" dirty="0" err="1"/>
              <a:t>i</a:t>
            </a:r>
            <a:r>
              <a:rPr lang="en-US" sz="1000" dirty="0"/>
              <a:t>]: 01001101 00110000 11101101 01110010</a:t>
            </a:r>
          </a:p>
          <a:p>
            <a:r>
              <a:rPr lang="en-US" sz="1000" dirty="0"/>
              <a:t>R[</a:t>
            </a:r>
            <a:r>
              <a:rPr lang="en-US" sz="1000" dirty="0" err="1"/>
              <a:t>i</a:t>
            </a:r>
            <a:r>
              <a:rPr lang="en-US" sz="1000" dirty="0"/>
              <a:t>]: 10001101 00111110 10010010 01101001</a:t>
            </a:r>
          </a:p>
          <a:p>
            <a:r>
              <a:rPr lang="en-US" sz="1000" dirty="0"/>
              <a:t>Round 5</a:t>
            </a:r>
          </a:p>
          <a:p>
            <a:r>
              <a:rPr lang="en-US" sz="1000" dirty="0"/>
              <a:t>E   :  110001 011010 100111 111101 010010 100100 001101 010011</a:t>
            </a:r>
          </a:p>
          <a:p>
            <a:r>
              <a:rPr lang="en-US" sz="1000" dirty="0"/>
              <a:t>KS  :  011010 001001 000010 100111 000110 100111 110101 111011</a:t>
            </a:r>
          </a:p>
          <a:p>
            <a:r>
              <a:rPr lang="en-US" sz="1000" dirty="0"/>
              <a:t>E </a:t>
            </a:r>
            <a:r>
              <a:rPr lang="en-US" sz="1000" dirty="0" err="1"/>
              <a:t>xor</a:t>
            </a:r>
            <a:r>
              <a:rPr lang="en-US" sz="1000" dirty="0"/>
              <a:t> KS:  101011 010011 100101 011010 010100 000011 111000 101000</a:t>
            </a:r>
          </a:p>
          <a:p>
            <a:r>
              <a:rPr lang="en-US" sz="1000" dirty="0" err="1"/>
              <a:t>Sbox</a:t>
            </a:r>
            <a:r>
              <a:rPr lang="en-US" sz="1000" dirty="0"/>
              <a:t>:  1001 0000 1101 1100 0011 1111 0000 1001</a:t>
            </a:r>
          </a:p>
          <a:p>
            <a:r>
              <a:rPr lang="en-US" sz="1000" dirty="0"/>
              <a:t>P   : 00111100 10100001 00111001 11001010</a:t>
            </a:r>
          </a:p>
          <a:p>
            <a:r>
              <a:rPr lang="en-US" sz="1000" dirty="0"/>
              <a:t>L[</a:t>
            </a:r>
            <a:r>
              <a:rPr lang="en-US" sz="1000" dirty="0" err="1"/>
              <a:t>i</a:t>
            </a:r>
            <a:r>
              <a:rPr lang="en-US" sz="1000" dirty="0"/>
              <a:t>]: 10001101 00111110 10010010 01101001</a:t>
            </a:r>
          </a:p>
          <a:p>
            <a:r>
              <a:rPr lang="en-US" sz="1000" dirty="0"/>
              <a:t>R[</a:t>
            </a:r>
            <a:r>
              <a:rPr lang="en-US" sz="1000" dirty="0" err="1"/>
              <a:t>i</a:t>
            </a:r>
            <a:r>
              <a:rPr lang="en-US" sz="1000" dirty="0"/>
              <a:t>]: 01110001 10010001 11010100 10111000</a:t>
            </a:r>
          </a:p>
          <a:p>
            <a:r>
              <a:rPr lang="en-US" sz="1000" dirty="0"/>
              <a:t>Round 6</a:t>
            </a:r>
          </a:p>
          <a:p>
            <a:r>
              <a:rPr lang="en-US" sz="1000" dirty="0"/>
              <a:t>E   :  001110 100011 110010 100011 111010 101001 010111 110000</a:t>
            </a:r>
          </a:p>
          <a:p>
            <a:r>
              <a:rPr lang="en-US" sz="1000" dirty="0"/>
              <a:t>KS  :  101100 011000 000001 101110 101011 111101 100100 110000</a:t>
            </a:r>
          </a:p>
          <a:p>
            <a:r>
              <a:rPr lang="en-US" sz="1000" dirty="0"/>
              <a:t>E </a:t>
            </a:r>
            <a:r>
              <a:rPr lang="en-US" sz="1000" dirty="0" err="1"/>
              <a:t>xor</a:t>
            </a:r>
            <a:r>
              <a:rPr lang="en-US" sz="1000" dirty="0"/>
              <a:t> KS:  100010 111011 110011 001101 010001 010100 110011 000000</a:t>
            </a:r>
          </a:p>
          <a:p>
            <a:r>
              <a:rPr lang="en-US" sz="1000" dirty="0" err="1"/>
              <a:t>Sbox</a:t>
            </a:r>
            <a:r>
              <a:rPr lang="en-US" sz="1000" dirty="0"/>
              <a:t>:  0001 0101 1111 0000 0101 0011 0101 1101</a:t>
            </a:r>
          </a:p>
          <a:p>
            <a:r>
              <a:rPr lang="en-US" sz="1000" dirty="0"/>
              <a:t>P   : 00101110 00110101 01101001 00110110</a:t>
            </a:r>
          </a:p>
          <a:p>
            <a:r>
              <a:rPr lang="en-US" sz="1000" dirty="0"/>
              <a:t>L[</a:t>
            </a:r>
            <a:r>
              <a:rPr lang="en-US" sz="1000" dirty="0" err="1"/>
              <a:t>i</a:t>
            </a:r>
            <a:r>
              <a:rPr lang="en-US" sz="1000" dirty="0"/>
              <a:t>]: 01110001 10010001 11010100 10111000</a:t>
            </a:r>
          </a:p>
          <a:p>
            <a:r>
              <a:rPr lang="en-US" sz="1000" dirty="0"/>
              <a:t>R[</a:t>
            </a:r>
            <a:r>
              <a:rPr lang="en-US" sz="1000" dirty="0" err="1"/>
              <a:t>i</a:t>
            </a:r>
            <a:r>
              <a:rPr lang="en-US" sz="1000" dirty="0"/>
              <a:t>]: 10100011 00001011 11111011 01011111</a:t>
            </a:r>
          </a:p>
          <a:p>
            <a:r>
              <a:rPr lang="en-US" sz="1000" dirty="0"/>
              <a:t>Round 7</a:t>
            </a:r>
          </a:p>
          <a:p>
            <a:r>
              <a:rPr lang="en-US" sz="1000" dirty="0"/>
              <a:t>E   :  110100 000110 100001 010111 111111 110110 101011 111111</a:t>
            </a:r>
          </a:p>
          <a:p>
            <a:r>
              <a:rPr lang="en-US" sz="1000" dirty="0"/>
              <a:t>KS  :  101000 000100 001010 110010 110000 010110 111101 110010</a:t>
            </a:r>
          </a:p>
          <a:p>
            <a:r>
              <a:rPr lang="en-US" sz="1000" dirty="0"/>
              <a:t>E </a:t>
            </a:r>
            <a:r>
              <a:rPr lang="en-US" sz="1000" dirty="0" err="1"/>
              <a:t>xor</a:t>
            </a:r>
            <a:r>
              <a:rPr lang="en-US" sz="1000" dirty="0"/>
              <a:t> KS:  011100 000010 101011 100101 001111 100000 010110 001101</a:t>
            </a:r>
          </a:p>
          <a:p>
            <a:r>
              <a:rPr lang="en-US" sz="1000" dirty="0" err="1"/>
              <a:t>Sbox</a:t>
            </a:r>
            <a:r>
              <a:rPr lang="en-US" sz="1000" dirty="0"/>
              <a:t>:  0000 0001 1001 0000 0001 1001 0111 0111</a:t>
            </a:r>
          </a:p>
          <a:p>
            <a:r>
              <a:rPr lang="en-US" sz="1000" dirty="0"/>
              <a:t>P   : 00110110 00010010 01101101 00100000</a:t>
            </a:r>
          </a:p>
          <a:p>
            <a:r>
              <a:rPr lang="en-US" sz="1000" dirty="0"/>
              <a:t>L[</a:t>
            </a:r>
            <a:r>
              <a:rPr lang="en-US" sz="1000" dirty="0" err="1"/>
              <a:t>i</a:t>
            </a:r>
            <a:r>
              <a:rPr lang="en-US" sz="1000" dirty="0"/>
              <a:t>]: 10100011 00001011 11111011 01011111</a:t>
            </a:r>
          </a:p>
          <a:p>
            <a:r>
              <a:rPr lang="en-US" sz="1000" dirty="0"/>
              <a:t>R[</a:t>
            </a:r>
            <a:r>
              <a:rPr lang="en-US" sz="1000" dirty="0" err="1"/>
              <a:t>i</a:t>
            </a:r>
            <a:r>
              <a:rPr lang="en-US" sz="1000" dirty="0"/>
              <a:t>]: 01000111 10000011 10111001 10011000</a:t>
            </a:r>
          </a:p>
        </p:txBody>
      </p:sp>
      <p:sp>
        <p:nvSpPr>
          <p:cNvPr id="4" name="Google Shape;100;p2">
            <a:extLst>
              <a:ext uri="{FF2B5EF4-FFF2-40B4-BE49-F238E27FC236}">
                <a16:creationId xmlns:a16="http://schemas.microsoft.com/office/drawing/2014/main" id="{D959425B-8B46-4AEB-9551-1DD173F0AFEF}"/>
              </a:ext>
            </a:extLst>
          </p:cNvPr>
          <p:cNvSpPr/>
          <p:nvPr/>
        </p:nvSpPr>
        <p:spPr>
          <a:xfrm>
            <a:off x="292885" y="137179"/>
            <a:ext cx="322010" cy="322733"/>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5" name="Google Shape;101;p2">
            <a:extLst>
              <a:ext uri="{FF2B5EF4-FFF2-40B4-BE49-F238E27FC236}">
                <a16:creationId xmlns:a16="http://schemas.microsoft.com/office/drawing/2014/main" id="{713F889B-8209-46BE-A5CA-637B65B02416}"/>
              </a:ext>
            </a:extLst>
          </p:cNvPr>
          <p:cNvSpPr txBox="1"/>
          <p:nvPr/>
        </p:nvSpPr>
        <p:spPr>
          <a:xfrm>
            <a:off x="66471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8762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50763-9A89-4390-9724-01EBC0C2347C}"/>
              </a:ext>
            </a:extLst>
          </p:cNvPr>
          <p:cNvSpPr txBox="1"/>
          <p:nvPr/>
        </p:nvSpPr>
        <p:spPr>
          <a:xfrm>
            <a:off x="1386839" y="63371"/>
            <a:ext cx="6477001" cy="4881162"/>
          </a:xfrm>
          <a:prstGeom prst="rect">
            <a:avLst/>
          </a:prstGeom>
        </p:spPr>
        <p:style>
          <a:lnRef idx="3">
            <a:schemeClr val="lt1"/>
          </a:lnRef>
          <a:fillRef idx="1">
            <a:schemeClr val="accent5"/>
          </a:fillRef>
          <a:effectRef idx="1">
            <a:schemeClr val="accent5"/>
          </a:effectRef>
          <a:fontRef idx="minor">
            <a:schemeClr val="lt1"/>
          </a:fontRef>
        </p:style>
        <p:txBody>
          <a:bodyPr wrap="square" numCol="2">
            <a:spAutoFit/>
          </a:bodyPr>
          <a:lstStyle/>
          <a:p>
            <a:r>
              <a:rPr lang="en-US" sz="1100" dirty="0"/>
              <a:t>Round 8</a:t>
            </a:r>
          </a:p>
          <a:p>
            <a:r>
              <a:rPr lang="en-US" sz="1100" dirty="0"/>
              <a:t>E   :  001000 001111 110000 000111 110111 110011 110011 110000</a:t>
            </a:r>
          </a:p>
          <a:p>
            <a:r>
              <a:rPr lang="en-US" sz="1100" dirty="0"/>
              <a:t>KS  :  101101 000001 101100 110100 111111 011000 101000 011100</a:t>
            </a:r>
          </a:p>
          <a:p>
            <a:r>
              <a:rPr lang="en-US" sz="1100" dirty="0"/>
              <a:t>E </a:t>
            </a:r>
            <a:r>
              <a:rPr lang="en-US" sz="1100" dirty="0" err="1"/>
              <a:t>xor</a:t>
            </a:r>
            <a:r>
              <a:rPr lang="en-US" sz="1100" dirty="0"/>
              <a:t> KS:  100101 001110 011100 110011 001000 101011 011011 101100</a:t>
            </a:r>
          </a:p>
          <a:p>
            <a:r>
              <a:rPr lang="en-US" sz="1100" dirty="0" err="1"/>
              <a:t>Sbox</a:t>
            </a:r>
            <a:r>
              <a:rPr lang="en-US" sz="1100" dirty="0"/>
              <a:t>:  1000 0100 0010 0100 0111 0101 1111 1110</a:t>
            </a:r>
          </a:p>
          <a:p>
            <a:r>
              <a:rPr lang="en-US" sz="1100" dirty="0"/>
              <a:t>P   : 00101010 10010110 00110100 10111101</a:t>
            </a:r>
          </a:p>
          <a:p>
            <a:r>
              <a:rPr lang="en-US" sz="1100" dirty="0"/>
              <a:t>L[</a:t>
            </a:r>
            <a:r>
              <a:rPr lang="en-US" sz="1100" dirty="0" err="1"/>
              <a:t>i</a:t>
            </a:r>
            <a:r>
              <a:rPr lang="en-US" sz="1100" dirty="0"/>
              <a:t>]: 01000111 10000011 10111001 10011000</a:t>
            </a:r>
          </a:p>
          <a:p>
            <a:r>
              <a:rPr lang="en-US" sz="1100" dirty="0"/>
              <a:t>R[</a:t>
            </a:r>
            <a:r>
              <a:rPr lang="en-US" sz="1100" dirty="0" err="1"/>
              <a:t>i</a:t>
            </a:r>
            <a:r>
              <a:rPr lang="en-US" sz="1100" dirty="0"/>
              <a:t>]: 10001001 10011101 11001111 11100010</a:t>
            </a:r>
          </a:p>
          <a:p>
            <a:r>
              <a:rPr lang="en-US" sz="1100" dirty="0"/>
              <a:t>Round 9</a:t>
            </a:r>
          </a:p>
          <a:p>
            <a:r>
              <a:rPr lang="en-US" sz="1100" dirty="0"/>
              <a:t>E   :  010001 010011 110011 111011 111001 011111 111100 000101</a:t>
            </a:r>
          </a:p>
          <a:p>
            <a:r>
              <a:rPr lang="en-US" sz="1100" dirty="0"/>
              <a:t>KS  :  001000 101101 110101 000010 100100 111000 011001 111100</a:t>
            </a:r>
          </a:p>
          <a:p>
            <a:r>
              <a:rPr lang="en-US" sz="1100" dirty="0"/>
              <a:t>E </a:t>
            </a:r>
            <a:r>
              <a:rPr lang="en-US" sz="1100" dirty="0" err="1"/>
              <a:t>xor</a:t>
            </a:r>
            <a:r>
              <a:rPr lang="en-US" sz="1100" dirty="0"/>
              <a:t> KS:  011001 111110 000110 111001 011101 100111 100101 111001</a:t>
            </a:r>
          </a:p>
          <a:p>
            <a:r>
              <a:rPr lang="en-US" sz="1100" dirty="0" err="1"/>
              <a:t>Sbox</a:t>
            </a:r>
            <a:r>
              <a:rPr lang="en-US" sz="1100" dirty="0"/>
              <a:t>:  1001 1111 1110 1100 1000 1100 1101 0011</a:t>
            </a:r>
          </a:p>
          <a:p>
            <a:r>
              <a:rPr lang="en-US" sz="1100" dirty="0"/>
              <a:t>P   : 01010011 10011011 01011001 01011111</a:t>
            </a:r>
          </a:p>
          <a:p>
            <a:r>
              <a:rPr lang="en-US" sz="1100" dirty="0"/>
              <a:t>L[</a:t>
            </a:r>
            <a:r>
              <a:rPr lang="en-US" sz="1100" dirty="0" err="1"/>
              <a:t>i</a:t>
            </a:r>
            <a:r>
              <a:rPr lang="en-US" sz="1100" dirty="0"/>
              <a:t>]: 10001001 10011101 11001111 11100010</a:t>
            </a:r>
          </a:p>
          <a:p>
            <a:r>
              <a:rPr lang="en-US" sz="1100" dirty="0"/>
              <a:t>R[</a:t>
            </a:r>
            <a:r>
              <a:rPr lang="en-US" sz="1100" dirty="0" err="1"/>
              <a:t>i</a:t>
            </a:r>
            <a:r>
              <a:rPr lang="en-US" sz="1100" dirty="0"/>
              <a:t>]: 00010100 00011000 11100000 11000111</a:t>
            </a:r>
          </a:p>
          <a:p>
            <a:r>
              <a:rPr lang="en-US" sz="1100" dirty="0"/>
              <a:t>Round 10</a:t>
            </a:r>
          </a:p>
          <a:p>
            <a:r>
              <a:rPr lang="en-US" sz="1100" dirty="0"/>
              <a:t>E   :  100010 101000 000011 110001 011100 000001 011000 001110</a:t>
            </a:r>
          </a:p>
          <a:p>
            <a:r>
              <a:rPr lang="en-US" sz="1100" dirty="0"/>
              <a:t>KS  :  011010 000110 000101 010111 110110 011011 111110 000100</a:t>
            </a:r>
          </a:p>
          <a:p>
            <a:r>
              <a:rPr lang="en-US" sz="1100" dirty="0"/>
              <a:t>E </a:t>
            </a:r>
            <a:r>
              <a:rPr lang="en-US" sz="1100" dirty="0" err="1"/>
              <a:t>xor</a:t>
            </a:r>
            <a:r>
              <a:rPr lang="en-US" sz="1100" dirty="0"/>
              <a:t> KS:  111000 101110 000110 100110 101010 011010 100110 001010</a:t>
            </a:r>
          </a:p>
          <a:p>
            <a:r>
              <a:rPr lang="en-US" sz="1100" dirty="0" err="1"/>
              <a:t>Sbox</a:t>
            </a:r>
            <a:r>
              <a:rPr lang="en-US" sz="1100" dirty="0"/>
              <a:t>:  0011 0001 1110 0000 1101 0111 1101 1111</a:t>
            </a:r>
          </a:p>
          <a:p>
            <a:r>
              <a:rPr lang="en-US" sz="1100" dirty="0"/>
              <a:t>P   : 00101011 00110111 01101011 00101111</a:t>
            </a:r>
          </a:p>
          <a:p>
            <a:r>
              <a:rPr lang="en-US" sz="1100" dirty="0"/>
              <a:t>L[</a:t>
            </a:r>
            <a:r>
              <a:rPr lang="en-US" sz="1100" dirty="0" err="1"/>
              <a:t>i</a:t>
            </a:r>
            <a:r>
              <a:rPr lang="en-US" sz="1100" dirty="0"/>
              <a:t>]: 00010100 00011000 11100000 11000111</a:t>
            </a:r>
          </a:p>
          <a:p>
            <a:r>
              <a:rPr lang="en-US" sz="1100" dirty="0"/>
              <a:t>R[</a:t>
            </a:r>
            <a:r>
              <a:rPr lang="en-US" sz="1100" dirty="0" err="1"/>
              <a:t>i</a:t>
            </a:r>
            <a:r>
              <a:rPr lang="en-US" sz="1100" dirty="0"/>
              <a:t>]: 10100010 10101010 10100100 11001101</a:t>
            </a:r>
          </a:p>
          <a:p>
            <a:r>
              <a:rPr lang="en-US" sz="1100" dirty="0"/>
              <a:t>Round 11</a:t>
            </a:r>
          </a:p>
          <a:p>
            <a:r>
              <a:rPr lang="en-US" sz="1100" dirty="0"/>
              <a:t>E   :  110100 000101 010101 010101 010100 001001 011001 011011</a:t>
            </a:r>
          </a:p>
          <a:p>
            <a:r>
              <a:rPr lang="en-US" sz="1100" dirty="0"/>
              <a:t>KS  :  001001 011100 010100 011001 001110 000110 011010 111101</a:t>
            </a:r>
          </a:p>
          <a:p>
            <a:r>
              <a:rPr lang="en-US" sz="1100" dirty="0"/>
              <a:t>E </a:t>
            </a:r>
            <a:r>
              <a:rPr lang="en-US" sz="1100" dirty="0" err="1"/>
              <a:t>xor</a:t>
            </a:r>
            <a:r>
              <a:rPr lang="en-US" sz="1100" dirty="0"/>
              <a:t> KS:  111101 011001 000001 001100 011010 001111 000011 100110</a:t>
            </a:r>
          </a:p>
          <a:p>
            <a:r>
              <a:rPr lang="en-US" sz="1100" dirty="0" err="1"/>
              <a:t>Sbox</a:t>
            </a:r>
            <a:r>
              <a:rPr lang="en-US" sz="1100" dirty="0"/>
              <a:t>:  0110 0110 1101 1001 0000 0101 0000 0001</a:t>
            </a:r>
          </a:p>
          <a:p>
            <a:r>
              <a:rPr lang="en-US" sz="1100" dirty="0"/>
              <a:t>P   : 11000100 00000001 10101011 01011000</a:t>
            </a:r>
          </a:p>
          <a:p>
            <a:r>
              <a:rPr lang="en-US" sz="1100" dirty="0"/>
              <a:t>L[</a:t>
            </a:r>
            <a:r>
              <a:rPr lang="en-US" sz="1100" dirty="0" err="1"/>
              <a:t>i</a:t>
            </a:r>
            <a:r>
              <a:rPr lang="en-US" sz="1100" dirty="0"/>
              <a:t>]: 10100010 10101010 10100100 11001101</a:t>
            </a:r>
          </a:p>
          <a:p>
            <a:r>
              <a:rPr lang="en-US" sz="1100" dirty="0"/>
              <a:t>R[</a:t>
            </a:r>
            <a:r>
              <a:rPr lang="en-US" sz="1100" dirty="0" err="1"/>
              <a:t>i</a:t>
            </a:r>
            <a:r>
              <a:rPr lang="en-US" sz="1100" dirty="0"/>
              <a:t>]: 11010000 00011001 01001011 10011111</a:t>
            </a:r>
          </a:p>
        </p:txBody>
      </p:sp>
      <p:sp>
        <p:nvSpPr>
          <p:cNvPr id="4" name="Google Shape;100;p2">
            <a:extLst>
              <a:ext uri="{FF2B5EF4-FFF2-40B4-BE49-F238E27FC236}">
                <a16:creationId xmlns:a16="http://schemas.microsoft.com/office/drawing/2014/main" id="{EF06B6F0-C93C-46A5-92A1-BAB805DB7F7B}"/>
              </a:ext>
            </a:extLst>
          </p:cNvPr>
          <p:cNvSpPr/>
          <p:nvPr/>
        </p:nvSpPr>
        <p:spPr>
          <a:xfrm>
            <a:off x="294785" y="173727"/>
            <a:ext cx="322010" cy="322733"/>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5" name="Google Shape;101;p2">
            <a:extLst>
              <a:ext uri="{FF2B5EF4-FFF2-40B4-BE49-F238E27FC236}">
                <a16:creationId xmlns:a16="http://schemas.microsoft.com/office/drawing/2014/main" id="{195E36C1-A98F-460A-A0EE-C7E8900E7617}"/>
              </a:ext>
            </a:extLst>
          </p:cNvPr>
          <p:cNvSpPr txBox="1"/>
          <p:nvPr/>
        </p:nvSpPr>
        <p:spPr>
          <a:xfrm>
            <a:off x="656356" y="199269"/>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9267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5E77DF-DC24-433B-8CCF-EF424DA39625}"/>
              </a:ext>
            </a:extLst>
          </p:cNvPr>
          <p:cNvSpPr txBox="1"/>
          <p:nvPr/>
        </p:nvSpPr>
        <p:spPr>
          <a:xfrm>
            <a:off x="1339426" y="63371"/>
            <a:ext cx="6964680" cy="50167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numCol="2">
            <a:spAutoFit/>
          </a:bodyPr>
          <a:lstStyle/>
          <a:p>
            <a:r>
              <a:rPr lang="en-US" sz="1050" dirty="0"/>
              <a:t>Round 12</a:t>
            </a:r>
          </a:p>
          <a:p>
            <a:r>
              <a:rPr lang="en-US" sz="1050" dirty="0"/>
              <a:t>E   :  111010 100000 000011 110010 101001 010111 110011 111111</a:t>
            </a:r>
          </a:p>
          <a:p>
            <a:r>
              <a:rPr lang="en-US" sz="1050" dirty="0"/>
              <a:t>KS  :  010001 110000 000110 110011 011110 110111 100010 000111</a:t>
            </a:r>
          </a:p>
          <a:p>
            <a:r>
              <a:rPr lang="en-US" sz="1050" dirty="0"/>
              <a:t>E </a:t>
            </a:r>
            <a:r>
              <a:rPr lang="en-US" sz="1050" dirty="0" err="1"/>
              <a:t>xor</a:t>
            </a:r>
            <a:r>
              <a:rPr lang="en-US" sz="1050" dirty="0"/>
              <a:t> KS:  101011 010000 000101 000001 110111 100000 010001 111000</a:t>
            </a:r>
          </a:p>
          <a:p>
            <a:r>
              <a:rPr lang="en-US" sz="1050" dirty="0" err="1"/>
              <a:t>Sbox</a:t>
            </a:r>
            <a:r>
              <a:rPr lang="en-US" sz="1050" dirty="0"/>
              <a:t>:  1001 1001 0000 1101 1001 1001 1110 1111</a:t>
            </a:r>
          </a:p>
          <a:p>
            <a:r>
              <a:rPr lang="en-US" sz="1050" dirty="0"/>
              <a:t>P   : 10111001 10011010 01111100 01100011</a:t>
            </a:r>
          </a:p>
          <a:p>
            <a:r>
              <a:rPr lang="en-US" sz="1050" dirty="0"/>
              <a:t>L[</a:t>
            </a:r>
            <a:r>
              <a:rPr lang="en-US" sz="1050" dirty="0" err="1"/>
              <a:t>i</a:t>
            </a:r>
            <a:r>
              <a:rPr lang="en-US" sz="1050" dirty="0"/>
              <a:t>]: 11010000 00011001 01001011 10011111</a:t>
            </a:r>
          </a:p>
          <a:p>
            <a:r>
              <a:rPr lang="en-US" sz="1050" dirty="0"/>
              <a:t>R[</a:t>
            </a:r>
            <a:r>
              <a:rPr lang="en-US" sz="1050" dirty="0" err="1"/>
              <a:t>i</a:t>
            </a:r>
            <a:r>
              <a:rPr lang="en-US" sz="1050" dirty="0"/>
              <a:t>]: 00011011 00110000 11011000 10101110</a:t>
            </a:r>
          </a:p>
          <a:p>
            <a:r>
              <a:rPr lang="en-US" sz="1050" dirty="0"/>
              <a:t>Round 13</a:t>
            </a:r>
          </a:p>
          <a:p>
            <a:r>
              <a:rPr lang="en-US" sz="1050" dirty="0"/>
              <a:t>E   :  000011 110110 100110 100001 011011 110001 010101 011100</a:t>
            </a:r>
          </a:p>
          <a:p>
            <a:r>
              <a:rPr lang="en-US" sz="1050" dirty="0"/>
              <a:t>KS  :  101111 111000 100010 010001 101001 100110 000110 111011</a:t>
            </a:r>
          </a:p>
          <a:p>
            <a:r>
              <a:rPr lang="en-US" sz="1050" dirty="0"/>
              <a:t>E </a:t>
            </a:r>
            <a:r>
              <a:rPr lang="en-US" sz="1050" dirty="0" err="1"/>
              <a:t>xor</a:t>
            </a:r>
            <a:r>
              <a:rPr lang="en-US" sz="1050" dirty="0"/>
              <a:t> KS:  101100 001110 000100 110000 110010 010111 010011 100111</a:t>
            </a:r>
          </a:p>
          <a:p>
            <a:r>
              <a:rPr lang="en-US" sz="1050" dirty="0" err="1"/>
              <a:t>Sbox</a:t>
            </a:r>
            <a:r>
              <a:rPr lang="en-US" sz="1050" dirty="0"/>
              <a:t>:  0010 0100 1001 1111 1001 1110 0011 0111</a:t>
            </a:r>
          </a:p>
          <a:p>
            <a:r>
              <a:rPr lang="en-US" sz="1050" dirty="0"/>
              <a:t>P   : 10110111 01100010 00011111 01111000</a:t>
            </a:r>
          </a:p>
          <a:p>
            <a:r>
              <a:rPr lang="en-US" sz="1050" dirty="0"/>
              <a:t>L[</a:t>
            </a:r>
            <a:r>
              <a:rPr lang="en-US" sz="1050" dirty="0" err="1"/>
              <a:t>i</a:t>
            </a:r>
            <a:r>
              <a:rPr lang="en-US" sz="1050" dirty="0"/>
              <a:t>]: 00011011 00110000 11011000 10101110</a:t>
            </a:r>
          </a:p>
          <a:p>
            <a:r>
              <a:rPr lang="en-US" sz="1050" dirty="0"/>
              <a:t>R[</a:t>
            </a:r>
            <a:r>
              <a:rPr lang="en-US" sz="1050" dirty="0" err="1"/>
              <a:t>i</a:t>
            </a:r>
            <a:r>
              <a:rPr lang="en-US" sz="1050" dirty="0"/>
              <a:t>]: 01100111 01111011 01010100 11100111</a:t>
            </a:r>
          </a:p>
          <a:p>
            <a:r>
              <a:rPr lang="en-US" sz="1050" dirty="0"/>
              <a:t>Round 14</a:t>
            </a:r>
          </a:p>
          <a:p>
            <a:r>
              <a:rPr lang="en-US" sz="1050" dirty="0"/>
              <a:t>E   :  101100 001110 101111 110110 101010 101001 011100 001110</a:t>
            </a:r>
          </a:p>
          <a:p>
            <a:r>
              <a:rPr lang="en-US" sz="1050" dirty="0"/>
              <a:t>KS  :  000111 110010 001010 001010 101001 110011 101101 000111</a:t>
            </a:r>
          </a:p>
          <a:p>
            <a:r>
              <a:rPr lang="en-US" sz="1050" dirty="0"/>
              <a:t>E </a:t>
            </a:r>
            <a:r>
              <a:rPr lang="en-US" sz="1050" dirty="0" err="1"/>
              <a:t>xor</a:t>
            </a:r>
            <a:r>
              <a:rPr lang="en-US" sz="1050" dirty="0"/>
              <a:t> KS:  101011 111100 100101 111100 000011 011010 110001 001001</a:t>
            </a:r>
          </a:p>
          <a:p>
            <a:r>
              <a:rPr lang="en-US" sz="1050" dirty="0" err="1"/>
              <a:t>Sbox</a:t>
            </a:r>
            <a:r>
              <a:rPr lang="en-US" sz="1050" dirty="0"/>
              <a:t>:  1001 0010 1101 1000 1011 0111 1001 1010</a:t>
            </a:r>
          </a:p>
          <a:p>
            <a:r>
              <a:rPr lang="en-US" sz="1050" dirty="0"/>
              <a:t>P   : 01101111 10100011 00100001 11001011</a:t>
            </a:r>
          </a:p>
          <a:p>
            <a:r>
              <a:rPr lang="en-US" sz="1050" dirty="0"/>
              <a:t>L[</a:t>
            </a:r>
            <a:r>
              <a:rPr lang="en-US" sz="1050" dirty="0" err="1"/>
              <a:t>i</a:t>
            </a:r>
            <a:r>
              <a:rPr lang="en-US" sz="1050" dirty="0"/>
              <a:t>]: 01100111 01111011 01010100 11100111</a:t>
            </a:r>
          </a:p>
          <a:p>
            <a:r>
              <a:rPr lang="en-US" sz="1050" dirty="0"/>
              <a:t>R[</a:t>
            </a:r>
            <a:r>
              <a:rPr lang="en-US" sz="1050" dirty="0" err="1"/>
              <a:t>i</a:t>
            </a:r>
            <a:r>
              <a:rPr lang="en-US" sz="1050" dirty="0"/>
              <a:t>]: 01110100 10010011 11111001 01100101</a:t>
            </a:r>
          </a:p>
          <a:p>
            <a:r>
              <a:rPr lang="en-US" sz="1050" dirty="0"/>
              <a:t>Round 15</a:t>
            </a:r>
          </a:p>
          <a:p>
            <a:r>
              <a:rPr lang="en-US" sz="1050" dirty="0"/>
              <a:t>E   :  101110 101001 010010 100111 111111 110010 101100 001010</a:t>
            </a:r>
          </a:p>
          <a:p>
            <a:r>
              <a:rPr lang="en-US" sz="1050" dirty="0"/>
              <a:t>KS  :  001110 100001 010010 011100 111101 101000 001111 110010</a:t>
            </a:r>
          </a:p>
          <a:p>
            <a:r>
              <a:rPr lang="en-US" sz="1050" dirty="0"/>
              <a:t>E </a:t>
            </a:r>
            <a:r>
              <a:rPr lang="en-US" sz="1050" dirty="0" err="1"/>
              <a:t>xor</a:t>
            </a:r>
            <a:r>
              <a:rPr lang="en-US" sz="1050" dirty="0"/>
              <a:t> KS:  100000 001000 000000 111011 000010 011010 100011 111000</a:t>
            </a:r>
          </a:p>
          <a:p>
            <a:r>
              <a:rPr lang="en-US" sz="1050" dirty="0" err="1"/>
              <a:t>Sbox</a:t>
            </a:r>
            <a:r>
              <a:rPr lang="en-US" sz="1050" dirty="0"/>
              <a:t>:  0100 0110 1010 0111 1100 0111 1011 1111</a:t>
            </a:r>
          </a:p>
          <a:p>
            <a:r>
              <a:rPr lang="en-US" sz="1050" dirty="0"/>
              <a:t>P   : 11001011 01100110 10111101 00111101</a:t>
            </a:r>
          </a:p>
          <a:p>
            <a:r>
              <a:rPr lang="en-US" sz="1050" dirty="0"/>
              <a:t>L[</a:t>
            </a:r>
            <a:r>
              <a:rPr lang="en-US" sz="1050" dirty="0" err="1"/>
              <a:t>i</a:t>
            </a:r>
            <a:r>
              <a:rPr lang="en-US" sz="1050" dirty="0"/>
              <a:t>]: 01110100 10010011 11111001 01100101</a:t>
            </a:r>
          </a:p>
          <a:p>
            <a:r>
              <a:rPr lang="en-US" sz="1050" dirty="0"/>
              <a:t>R[</a:t>
            </a:r>
            <a:r>
              <a:rPr lang="en-US" sz="1050" dirty="0" err="1"/>
              <a:t>i</a:t>
            </a:r>
            <a:r>
              <a:rPr lang="en-US" sz="1050" dirty="0"/>
              <a:t>]: 10101100 00011101 11101001 11011010</a:t>
            </a:r>
          </a:p>
          <a:p>
            <a:r>
              <a:rPr lang="en-US" sz="1050" dirty="0"/>
              <a:t>Round 16</a:t>
            </a:r>
          </a:p>
          <a:p>
            <a:r>
              <a:rPr lang="en-US" sz="1050" dirty="0"/>
              <a:t>E   :  010101 011000 000011 111011 111101 010011 111011 110101</a:t>
            </a:r>
          </a:p>
          <a:p>
            <a:r>
              <a:rPr lang="en-US" sz="1050" dirty="0"/>
              <a:t>KS  :  000100 010111 110010 000001 110101 111110 000101 001110</a:t>
            </a:r>
          </a:p>
          <a:p>
            <a:r>
              <a:rPr lang="en-US" sz="1050" dirty="0"/>
              <a:t>E </a:t>
            </a:r>
            <a:r>
              <a:rPr lang="en-US" sz="1050" dirty="0" err="1"/>
              <a:t>xor</a:t>
            </a:r>
            <a:r>
              <a:rPr lang="en-US" sz="1050" dirty="0"/>
              <a:t> KS:  010001 001111 110001 111010 001000 101101 111110 111011</a:t>
            </a:r>
          </a:p>
          <a:p>
            <a:r>
              <a:rPr lang="en-US" sz="1050" dirty="0" err="1"/>
              <a:t>Sbox</a:t>
            </a:r>
            <a:r>
              <a:rPr lang="en-US" sz="1050" dirty="0"/>
              <a:t>:  1010 1110 0100 0010 0111 1111 0010 0101</a:t>
            </a:r>
          </a:p>
          <a:p>
            <a:r>
              <a:rPr lang="en-US" sz="1050" dirty="0"/>
              <a:t>P   : 01110000 11101101 00101110 10111000</a:t>
            </a:r>
          </a:p>
          <a:p>
            <a:r>
              <a:rPr lang="en-US" sz="1050" dirty="0"/>
              <a:t>L[</a:t>
            </a:r>
            <a:r>
              <a:rPr lang="en-US" sz="1050" dirty="0" err="1"/>
              <a:t>i</a:t>
            </a:r>
            <a:r>
              <a:rPr lang="en-US" sz="1050" dirty="0"/>
              <a:t>]: 10101100 00011101 11101001 11011010</a:t>
            </a:r>
          </a:p>
          <a:p>
            <a:r>
              <a:rPr lang="en-US" sz="1050" dirty="0"/>
              <a:t>R[</a:t>
            </a:r>
            <a:r>
              <a:rPr lang="en-US" sz="1050" dirty="0" err="1"/>
              <a:t>i</a:t>
            </a:r>
            <a:r>
              <a:rPr lang="en-US" sz="1050" dirty="0"/>
              <a:t>]: 00000100 01111110 11010111 11011101</a:t>
            </a:r>
          </a:p>
        </p:txBody>
      </p:sp>
      <p:sp>
        <p:nvSpPr>
          <p:cNvPr id="4" name="Google Shape;100;p2">
            <a:extLst>
              <a:ext uri="{FF2B5EF4-FFF2-40B4-BE49-F238E27FC236}">
                <a16:creationId xmlns:a16="http://schemas.microsoft.com/office/drawing/2014/main" id="{BCBDD244-2240-41E6-AF26-A3E4091B685E}"/>
              </a:ext>
            </a:extLst>
          </p:cNvPr>
          <p:cNvSpPr/>
          <p:nvPr/>
        </p:nvSpPr>
        <p:spPr>
          <a:xfrm>
            <a:off x="247371" y="150726"/>
            <a:ext cx="322010" cy="322733"/>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5" name="Google Shape;101;p2">
            <a:extLst>
              <a:ext uri="{FF2B5EF4-FFF2-40B4-BE49-F238E27FC236}">
                <a16:creationId xmlns:a16="http://schemas.microsoft.com/office/drawing/2014/main" id="{66959620-92AC-42EA-B9C9-17633996603C}"/>
              </a:ext>
            </a:extLst>
          </p:cNvPr>
          <p:cNvSpPr txBox="1"/>
          <p:nvPr/>
        </p:nvSpPr>
        <p:spPr>
          <a:xfrm>
            <a:off x="619199" y="212818"/>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7500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697969" y="118671"/>
            <a:ext cx="7679400" cy="572700"/>
          </a:xfrm>
        </p:spPr>
        <p:txBody>
          <a:bodyPr/>
          <a:lstStyle/>
          <a:p>
            <a:r>
              <a:rPr lang="en-US" dirty="0"/>
              <a:t>FINAL PERMUTATION</a:t>
            </a:r>
          </a:p>
        </p:txBody>
      </p:sp>
      <p:sp>
        <p:nvSpPr>
          <p:cNvPr id="9" name="TextBox 8">
            <a:extLst>
              <a:ext uri="{FF2B5EF4-FFF2-40B4-BE49-F238E27FC236}">
                <a16:creationId xmlns:a16="http://schemas.microsoft.com/office/drawing/2014/main" id="{9A4672A4-1DBD-481E-8207-2C1C11E5A6A4}"/>
              </a:ext>
            </a:extLst>
          </p:cNvPr>
          <p:cNvSpPr txBox="1"/>
          <p:nvPr/>
        </p:nvSpPr>
        <p:spPr>
          <a:xfrm>
            <a:off x="697969" y="1174952"/>
            <a:ext cx="7755297"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pt-BR" dirty="0"/>
              <a:t>L[i]: 10101100 00011101 11101001 11011010</a:t>
            </a:r>
          </a:p>
          <a:p>
            <a:r>
              <a:rPr lang="pt-BR" dirty="0"/>
              <a:t>R[i]: 00000100 01111110 11010111 11011101</a:t>
            </a:r>
            <a:endParaRPr lang="en-US" dirty="0"/>
          </a:p>
        </p:txBody>
      </p:sp>
      <p:cxnSp>
        <p:nvCxnSpPr>
          <p:cNvPr id="6" name="Straight Connector 5">
            <a:extLst>
              <a:ext uri="{FF2B5EF4-FFF2-40B4-BE49-F238E27FC236}">
                <a16:creationId xmlns:a16="http://schemas.microsoft.com/office/drawing/2014/main" id="{82CDBD63-1F80-4319-BFEF-7F85CDF73494}"/>
              </a:ext>
            </a:extLst>
          </p:cNvPr>
          <p:cNvCxnSpPr/>
          <p:nvPr/>
        </p:nvCxnSpPr>
        <p:spPr>
          <a:xfrm>
            <a:off x="4400961" y="7433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A041EE-2C12-4364-AA2B-D087F2D47B59}"/>
              </a:ext>
            </a:extLst>
          </p:cNvPr>
          <p:cNvCxnSpPr>
            <a:cxnSpLocks/>
          </p:cNvCxnSpPr>
          <p:nvPr/>
        </p:nvCxnSpPr>
        <p:spPr>
          <a:xfrm>
            <a:off x="4354912" y="749940"/>
            <a:ext cx="0" cy="35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8291E6-7CB4-496F-8E3D-7F12CBD09463}"/>
              </a:ext>
            </a:extLst>
          </p:cNvPr>
          <p:cNvSpPr txBox="1"/>
          <p:nvPr/>
        </p:nvSpPr>
        <p:spPr>
          <a:xfrm>
            <a:off x="4537669" y="651732"/>
            <a:ext cx="2947131" cy="307777"/>
          </a:xfrm>
          <a:prstGeom prst="rect">
            <a:avLst/>
          </a:prstGeom>
          <a:noFill/>
        </p:spPr>
        <p:txBody>
          <a:bodyPr wrap="square" rtlCol="0">
            <a:spAutoFit/>
          </a:bodyPr>
          <a:lstStyle/>
          <a:p>
            <a:r>
              <a:rPr lang="en-US" dirty="0"/>
              <a:t>Output is generated in round 16</a:t>
            </a:r>
          </a:p>
        </p:txBody>
      </p:sp>
      <p:cxnSp>
        <p:nvCxnSpPr>
          <p:cNvPr id="14" name="Straight Arrow Connector 13">
            <a:extLst>
              <a:ext uri="{FF2B5EF4-FFF2-40B4-BE49-F238E27FC236}">
                <a16:creationId xmlns:a16="http://schemas.microsoft.com/office/drawing/2014/main" id="{383D9440-8334-4CD5-86B0-D0E97C83021C}"/>
              </a:ext>
            </a:extLst>
          </p:cNvPr>
          <p:cNvCxnSpPr>
            <a:cxnSpLocks/>
          </p:cNvCxnSpPr>
          <p:nvPr/>
        </p:nvCxnSpPr>
        <p:spPr>
          <a:xfrm>
            <a:off x="4447010" y="2164299"/>
            <a:ext cx="0" cy="8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CF54DE3-9056-4F84-A1F2-049BA90E3C18}"/>
              </a:ext>
            </a:extLst>
          </p:cNvPr>
          <p:cNvSpPr txBox="1"/>
          <p:nvPr/>
        </p:nvSpPr>
        <p:spPr>
          <a:xfrm>
            <a:off x="740401" y="3242923"/>
            <a:ext cx="7913179" cy="52322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dirty="0"/>
              <a:t>LR[16]  00000100 01111110 11010111 11011101 10101100 00011101 11101001 11011010</a:t>
            </a:r>
          </a:p>
          <a:p>
            <a:r>
              <a:rPr lang="en-US" dirty="0"/>
              <a:t>Output  00101101 00010110 11110101 10111011 00110111 10011000 00011111 10001111</a:t>
            </a:r>
          </a:p>
        </p:txBody>
      </p:sp>
      <p:sp>
        <p:nvSpPr>
          <p:cNvPr id="17" name="TextBox 16">
            <a:extLst>
              <a:ext uri="{FF2B5EF4-FFF2-40B4-BE49-F238E27FC236}">
                <a16:creationId xmlns:a16="http://schemas.microsoft.com/office/drawing/2014/main" id="{6AA7E51B-13A9-452C-A533-BBD82D6DDF15}"/>
              </a:ext>
            </a:extLst>
          </p:cNvPr>
          <p:cNvSpPr txBox="1"/>
          <p:nvPr/>
        </p:nvSpPr>
        <p:spPr>
          <a:xfrm>
            <a:off x="4664401" y="2267652"/>
            <a:ext cx="3607078" cy="523220"/>
          </a:xfrm>
          <a:prstGeom prst="rect">
            <a:avLst/>
          </a:prstGeom>
          <a:noFill/>
        </p:spPr>
        <p:txBody>
          <a:bodyPr wrap="none" rtlCol="0">
            <a:spAutoFit/>
          </a:bodyPr>
          <a:lstStyle/>
          <a:p>
            <a:r>
              <a:rPr lang="en-US" dirty="0"/>
              <a:t>LPT and RPT are combined and finally the </a:t>
            </a:r>
          </a:p>
          <a:p>
            <a:r>
              <a:rPr lang="en-US" dirty="0"/>
              <a:t>Output is generated</a:t>
            </a:r>
          </a:p>
        </p:txBody>
      </p:sp>
      <p:cxnSp>
        <p:nvCxnSpPr>
          <p:cNvPr id="19" name="Straight Arrow Connector 18">
            <a:extLst>
              <a:ext uri="{FF2B5EF4-FFF2-40B4-BE49-F238E27FC236}">
                <a16:creationId xmlns:a16="http://schemas.microsoft.com/office/drawing/2014/main" id="{05E58C63-DD4C-47FF-BC67-23DC126B7927}"/>
              </a:ext>
            </a:extLst>
          </p:cNvPr>
          <p:cNvCxnSpPr>
            <a:cxnSpLocks/>
          </p:cNvCxnSpPr>
          <p:nvPr/>
        </p:nvCxnSpPr>
        <p:spPr>
          <a:xfrm>
            <a:off x="4354912" y="4164138"/>
            <a:ext cx="0" cy="778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100;p2">
            <a:extLst>
              <a:ext uri="{FF2B5EF4-FFF2-40B4-BE49-F238E27FC236}">
                <a16:creationId xmlns:a16="http://schemas.microsoft.com/office/drawing/2014/main" id="{B4B149EB-0491-4F3E-94B0-830B4C4B486C}"/>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F510E654-F785-4285-B12A-6756171C0F47}"/>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7BD9151D-05C0-446C-A1AD-31ADF4D5D75A}"/>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413721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grpSp>
        <p:nvGrpSpPr>
          <p:cNvPr id="296" name="Google Shape;296;p39"/>
          <p:cNvGrpSpPr/>
          <p:nvPr/>
        </p:nvGrpSpPr>
        <p:grpSpPr>
          <a:xfrm>
            <a:off x="1719600" y="901200"/>
            <a:ext cx="5702518" cy="3518100"/>
            <a:chOff x="1719600" y="901200"/>
            <a:chExt cx="5702518" cy="3518100"/>
          </a:xfrm>
        </p:grpSpPr>
        <p:sp>
          <p:nvSpPr>
            <p:cNvPr id="297" name="Google Shape;297;p39"/>
            <p:cNvSpPr/>
            <p:nvPr/>
          </p:nvSpPr>
          <p:spPr>
            <a:xfrm>
              <a:off x="1719600" y="901200"/>
              <a:ext cx="5702400" cy="35181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1719718" y="901200"/>
              <a:ext cx="5702400" cy="1794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9"/>
          <p:cNvSpPr txBox="1">
            <a:spLocks noGrp="1"/>
          </p:cNvSpPr>
          <p:nvPr>
            <p:ph type="title"/>
          </p:nvPr>
        </p:nvSpPr>
        <p:spPr>
          <a:xfrm>
            <a:off x="2317409" y="1046588"/>
            <a:ext cx="45069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300" name="Google Shape;300;p39"/>
          <p:cNvSpPr txBox="1">
            <a:spLocks noGrp="1"/>
          </p:cNvSpPr>
          <p:nvPr>
            <p:ph type="subTitle" idx="1"/>
          </p:nvPr>
        </p:nvSpPr>
        <p:spPr>
          <a:xfrm>
            <a:off x="2357700" y="2944675"/>
            <a:ext cx="4428600" cy="123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Cryptography is a method of protecting information and communications through the use of codes, so that only those for whom the information is intended can read and process it.</a:t>
            </a:r>
          </a:p>
        </p:txBody>
      </p:sp>
      <p:sp>
        <p:nvSpPr>
          <p:cNvPr id="7" name="Google Shape;100;p2">
            <a:extLst>
              <a:ext uri="{FF2B5EF4-FFF2-40B4-BE49-F238E27FC236}">
                <a16:creationId xmlns:a16="http://schemas.microsoft.com/office/drawing/2014/main" id="{2408B63A-9EF1-4376-B1AB-2F2BAD0908FD}"/>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07942B5B-96E8-4D8B-8126-D800DC883C7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 name="Google Shape;102;p2">
            <a:extLst>
              <a:ext uri="{FF2B5EF4-FFF2-40B4-BE49-F238E27FC236}">
                <a16:creationId xmlns:a16="http://schemas.microsoft.com/office/drawing/2014/main" id="{818A22D9-FB47-4918-877C-6DAC8A34716C}"/>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75297" y="81923"/>
            <a:ext cx="8446031" cy="572700"/>
          </a:xfrm>
        </p:spPr>
        <p:txBody>
          <a:bodyPr/>
          <a:lstStyle/>
          <a:p>
            <a:r>
              <a:rPr lang="en-US" dirty="0"/>
              <a:t>PRINCIPLE BEHIND S BOX</a:t>
            </a:r>
          </a:p>
        </p:txBody>
      </p:sp>
      <p:graphicFrame>
        <p:nvGraphicFramePr>
          <p:cNvPr id="11" name="Table 10">
            <a:extLst>
              <a:ext uri="{FF2B5EF4-FFF2-40B4-BE49-F238E27FC236}">
                <a16:creationId xmlns:a16="http://schemas.microsoft.com/office/drawing/2014/main" id="{29F244FE-573C-4CF1-A36D-B5E6A596B8C4}"/>
              </a:ext>
            </a:extLst>
          </p:cNvPr>
          <p:cNvGraphicFramePr>
            <a:graphicFrameLocks noGrp="1"/>
          </p:cNvGraphicFramePr>
          <p:nvPr>
            <p:extLst>
              <p:ext uri="{D42A27DB-BD31-4B8C-83A1-F6EECF244321}">
                <p14:modId xmlns:p14="http://schemas.microsoft.com/office/powerpoint/2010/main" val="1057070632"/>
              </p:ext>
            </p:extLst>
          </p:nvPr>
        </p:nvGraphicFramePr>
        <p:xfrm>
          <a:off x="465894" y="515984"/>
          <a:ext cx="428897" cy="4171950"/>
        </p:xfrm>
        <a:graphic>
          <a:graphicData uri="http://schemas.openxmlformats.org/drawingml/2006/table">
            <a:tbl>
              <a:tblPr firstRow="1" bandRow="1">
                <a:tableStyleId>{5C22544A-7EE6-4342-B048-85BDC9FD1C3A}</a:tableStyleId>
              </a:tblPr>
              <a:tblGrid>
                <a:gridCol w="428897">
                  <a:extLst>
                    <a:ext uri="{9D8B030D-6E8A-4147-A177-3AD203B41FA5}">
                      <a16:colId xmlns:a16="http://schemas.microsoft.com/office/drawing/2014/main" val="2601946874"/>
                    </a:ext>
                  </a:extLst>
                </a:gridCol>
              </a:tblGrid>
              <a:tr h="278130">
                <a:tc>
                  <a:txBody>
                    <a:bodyPr/>
                    <a:lstStyle/>
                    <a:p>
                      <a:r>
                        <a:rPr lang="en-IN" sz="1100" dirty="0"/>
                        <a:t>0</a:t>
                      </a:r>
                    </a:p>
                  </a:txBody>
                  <a:tcPr marL="68580" marR="68580" marT="34290" marB="34290"/>
                </a:tc>
                <a:extLst>
                  <a:ext uri="{0D108BD9-81ED-4DB2-BD59-A6C34878D82A}">
                    <a16:rowId xmlns:a16="http://schemas.microsoft.com/office/drawing/2014/main" val="763083339"/>
                  </a:ext>
                </a:extLst>
              </a:tr>
              <a:tr h="278130">
                <a:tc>
                  <a:txBody>
                    <a:bodyPr/>
                    <a:lstStyle/>
                    <a:p>
                      <a:r>
                        <a:rPr lang="en-IN" sz="1100" dirty="0"/>
                        <a:t>1</a:t>
                      </a:r>
                    </a:p>
                  </a:txBody>
                  <a:tcPr marL="68580" marR="68580" marT="34290" marB="34290"/>
                </a:tc>
                <a:extLst>
                  <a:ext uri="{0D108BD9-81ED-4DB2-BD59-A6C34878D82A}">
                    <a16:rowId xmlns:a16="http://schemas.microsoft.com/office/drawing/2014/main" val="2316333287"/>
                  </a:ext>
                </a:extLst>
              </a:tr>
              <a:tr h="278130">
                <a:tc>
                  <a:txBody>
                    <a:bodyPr/>
                    <a:lstStyle/>
                    <a:p>
                      <a:r>
                        <a:rPr lang="en-IN" sz="1100" dirty="0"/>
                        <a:t>2</a:t>
                      </a:r>
                    </a:p>
                  </a:txBody>
                  <a:tcPr marL="68580" marR="68580" marT="34290" marB="34290"/>
                </a:tc>
                <a:extLst>
                  <a:ext uri="{0D108BD9-81ED-4DB2-BD59-A6C34878D82A}">
                    <a16:rowId xmlns:a16="http://schemas.microsoft.com/office/drawing/2014/main" val="1362245490"/>
                  </a:ext>
                </a:extLst>
              </a:tr>
              <a:tr h="278130">
                <a:tc>
                  <a:txBody>
                    <a:bodyPr/>
                    <a:lstStyle/>
                    <a:p>
                      <a:r>
                        <a:rPr lang="en-IN" sz="1100" dirty="0"/>
                        <a:t>3</a:t>
                      </a:r>
                    </a:p>
                  </a:txBody>
                  <a:tcPr marL="68580" marR="68580" marT="34290" marB="34290"/>
                </a:tc>
                <a:extLst>
                  <a:ext uri="{0D108BD9-81ED-4DB2-BD59-A6C34878D82A}">
                    <a16:rowId xmlns:a16="http://schemas.microsoft.com/office/drawing/2014/main" val="3837109024"/>
                  </a:ext>
                </a:extLst>
              </a:tr>
              <a:tr h="278130">
                <a:tc>
                  <a:txBody>
                    <a:bodyPr/>
                    <a:lstStyle/>
                    <a:p>
                      <a:r>
                        <a:rPr lang="en-IN" sz="1100" dirty="0"/>
                        <a:t>.</a:t>
                      </a:r>
                    </a:p>
                  </a:txBody>
                  <a:tcPr marL="68580" marR="68580" marT="34290" marB="34290"/>
                </a:tc>
                <a:extLst>
                  <a:ext uri="{0D108BD9-81ED-4DB2-BD59-A6C34878D82A}">
                    <a16:rowId xmlns:a16="http://schemas.microsoft.com/office/drawing/2014/main" val="3974720991"/>
                  </a:ext>
                </a:extLst>
              </a:tr>
              <a:tr h="278130">
                <a:tc>
                  <a:txBody>
                    <a:bodyPr/>
                    <a:lstStyle/>
                    <a:p>
                      <a:r>
                        <a:rPr lang="en-IN" sz="1100" dirty="0"/>
                        <a:t>.</a:t>
                      </a:r>
                    </a:p>
                  </a:txBody>
                  <a:tcPr marL="68580" marR="68580" marT="34290" marB="34290"/>
                </a:tc>
                <a:extLst>
                  <a:ext uri="{0D108BD9-81ED-4DB2-BD59-A6C34878D82A}">
                    <a16:rowId xmlns:a16="http://schemas.microsoft.com/office/drawing/2014/main" val="737913691"/>
                  </a:ext>
                </a:extLst>
              </a:tr>
              <a:tr h="278130">
                <a:tc>
                  <a:txBody>
                    <a:bodyPr/>
                    <a:lstStyle/>
                    <a:p>
                      <a:r>
                        <a:rPr lang="en-IN" sz="1100" dirty="0"/>
                        <a:t>.</a:t>
                      </a:r>
                    </a:p>
                  </a:txBody>
                  <a:tcPr marL="68580" marR="68580" marT="34290" marB="34290"/>
                </a:tc>
                <a:extLst>
                  <a:ext uri="{0D108BD9-81ED-4DB2-BD59-A6C34878D82A}">
                    <a16:rowId xmlns:a16="http://schemas.microsoft.com/office/drawing/2014/main" val="2080789042"/>
                  </a:ext>
                </a:extLst>
              </a:tr>
              <a:tr h="278130">
                <a:tc>
                  <a:txBody>
                    <a:bodyPr/>
                    <a:lstStyle/>
                    <a:p>
                      <a:r>
                        <a:rPr lang="en-IN" sz="1100" dirty="0"/>
                        <a:t>.</a:t>
                      </a:r>
                    </a:p>
                  </a:txBody>
                  <a:tcPr marL="68580" marR="68580" marT="34290" marB="34290"/>
                </a:tc>
                <a:extLst>
                  <a:ext uri="{0D108BD9-81ED-4DB2-BD59-A6C34878D82A}">
                    <a16:rowId xmlns:a16="http://schemas.microsoft.com/office/drawing/2014/main" val="809821682"/>
                  </a:ext>
                </a:extLst>
              </a:tr>
              <a:tr h="278130">
                <a:tc>
                  <a:txBody>
                    <a:bodyPr/>
                    <a:lstStyle/>
                    <a:p>
                      <a:r>
                        <a:rPr lang="en-IN" sz="1100" dirty="0"/>
                        <a:t>.</a:t>
                      </a:r>
                    </a:p>
                  </a:txBody>
                  <a:tcPr marL="68580" marR="68580" marT="34290" marB="34290"/>
                </a:tc>
                <a:extLst>
                  <a:ext uri="{0D108BD9-81ED-4DB2-BD59-A6C34878D82A}">
                    <a16:rowId xmlns:a16="http://schemas.microsoft.com/office/drawing/2014/main" val="3255486175"/>
                  </a:ext>
                </a:extLst>
              </a:tr>
              <a:tr h="278130">
                <a:tc>
                  <a:txBody>
                    <a:bodyPr/>
                    <a:lstStyle/>
                    <a:p>
                      <a:r>
                        <a:rPr lang="en-IN" sz="1100" dirty="0"/>
                        <a:t>.</a:t>
                      </a:r>
                    </a:p>
                  </a:txBody>
                  <a:tcPr marL="68580" marR="68580" marT="34290" marB="34290"/>
                </a:tc>
                <a:extLst>
                  <a:ext uri="{0D108BD9-81ED-4DB2-BD59-A6C34878D82A}">
                    <a16:rowId xmlns:a16="http://schemas.microsoft.com/office/drawing/2014/main" val="1810866825"/>
                  </a:ext>
                </a:extLst>
              </a:tr>
              <a:tr h="278130">
                <a:tc>
                  <a:txBody>
                    <a:bodyPr/>
                    <a:lstStyle/>
                    <a:p>
                      <a:r>
                        <a:rPr lang="en-IN" sz="1100" dirty="0"/>
                        <a:t>.</a:t>
                      </a:r>
                    </a:p>
                  </a:txBody>
                  <a:tcPr marL="68580" marR="68580" marT="34290" marB="34290"/>
                </a:tc>
                <a:extLst>
                  <a:ext uri="{0D108BD9-81ED-4DB2-BD59-A6C34878D82A}">
                    <a16:rowId xmlns:a16="http://schemas.microsoft.com/office/drawing/2014/main" val="221766525"/>
                  </a:ext>
                </a:extLst>
              </a:tr>
              <a:tr h="278130">
                <a:tc>
                  <a:txBody>
                    <a:bodyPr/>
                    <a:lstStyle/>
                    <a:p>
                      <a:r>
                        <a:rPr lang="en-IN" sz="1100" dirty="0"/>
                        <a:t>44</a:t>
                      </a:r>
                    </a:p>
                  </a:txBody>
                  <a:tcPr marL="68580" marR="68580" marT="34290" marB="34290"/>
                </a:tc>
                <a:extLst>
                  <a:ext uri="{0D108BD9-81ED-4DB2-BD59-A6C34878D82A}">
                    <a16:rowId xmlns:a16="http://schemas.microsoft.com/office/drawing/2014/main" val="2823663057"/>
                  </a:ext>
                </a:extLst>
              </a:tr>
              <a:tr h="278130">
                <a:tc>
                  <a:txBody>
                    <a:bodyPr/>
                    <a:lstStyle/>
                    <a:p>
                      <a:r>
                        <a:rPr lang="en-IN" sz="1100" dirty="0"/>
                        <a:t>45</a:t>
                      </a:r>
                    </a:p>
                  </a:txBody>
                  <a:tcPr marL="68580" marR="68580" marT="34290" marB="34290"/>
                </a:tc>
                <a:extLst>
                  <a:ext uri="{0D108BD9-81ED-4DB2-BD59-A6C34878D82A}">
                    <a16:rowId xmlns:a16="http://schemas.microsoft.com/office/drawing/2014/main" val="2573571461"/>
                  </a:ext>
                </a:extLst>
              </a:tr>
              <a:tr h="278130">
                <a:tc>
                  <a:txBody>
                    <a:bodyPr/>
                    <a:lstStyle/>
                    <a:p>
                      <a:r>
                        <a:rPr lang="en-IN" sz="1100" dirty="0"/>
                        <a:t>46</a:t>
                      </a:r>
                    </a:p>
                  </a:txBody>
                  <a:tcPr marL="68580" marR="68580" marT="34290" marB="34290"/>
                </a:tc>
                <a:extLst>
                  <a:ext uri="{0D108BD9-81ED-4DB2-BD59-A6C34878D82A}">
                    <a16:rowId xmlns:a16="http://schemas.microsoft.com/office/drawing/2014/main" val="3231808672"/>
                  </a:ext>
                </a:extLst>
              </a:tr>
              <a:tr h="278130">
                <a:tc>
                  <a:txBody>
                    <a:bodyPr/>
                    <a:lstStyle/>
                    <a:p>
                      <a:r>
                        <a:rPr lang="en-IN" sz="1100" dirty="0"/>
                        <a:t>47</a:t>
                      </a:r>
                    </a:p>
                  </a:txBody>
                  <a:tcPr marL="68580" marR="68580" marT="34290" marB="34290"/>
                </a:tc>
                <a:extLst>
                  <a:ext uri="{0D108BD9-81ED-4DB2-BD59-A6C34878D82A}">
                    <a16:rowId xmlns:a16="http://schemas.microsoft.com/office/drawing/2014/main" val="1446668059"/>
                  </a:ext>
                </a:extLst>
              </a:tr>
            </a:tbl>
          </a:graphicData>
        </a:graphic>
      </p:graphicFrame>
      <p:grpSp>
        <p:nvGrpSpPr>
          <p:cNvPr id="14" name="Group 13">
            <a:extLst>
              <a:ext uri="{FF2B5EF4-FFF2-40B4-BE49-F238E27FC236}">
                <a16:creationId xmlns:a16="http://schemas.microsoft.com/office/drawing/2014/main" id="{EB65B515-228F-48EC-B263-ADD2FB725FE7}"/>
              </a:ext>
            </a:extLst>
          </p:cNvPr>
          <p:cNvGrpSpPr/>
          <p:nvPr/>
        </p:nvGrpSpPr>
        <p:grpSpPr>
          <a:xfrm>
            <a:off x="1008002" y="1157092"/>
            <a:ext cx="2092234" cy="293915"/>
            <a:chOff x="940526" y="1410789"/>
            <a:chExt cx="2789645" cy="391886"/>
          </a:xfrm>
        </p:grpSpPr>
        <p:sp>
          <p:nvSpPr>
            <p:cNvPr id="15" name="Rectangle: Rounded Corners 14">
              <a:extLst>
                <a:ext uri="{FF2B5EF4-FFF2-40B4-BE49-F238E27FC236}">
                  <a16:creationId xmlns:a16="http://schemas.microsoft.com/office/drawing/2014/main" id="{94C7AA50-B7B0-4968-AF48-991151DE6C89}"/>
                </a:ext>
              </a:extLst>
            </p:cNvPr>
            <p:cNvSpPr/>
            <p:nvPr/>
          </p:nvSpPr>
          <p:spPr>
            <a:xfrm>
              <a:off x="1413691" y="1410789"/>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16" name="Rectangle 15">
              <a:extLst>
                <a:ext uri="{FF2B5EF4-FFF2-40B4-BE49-F238E27FC236}">
                  <a16:creationId xmlns:a16="http://schemas.microsoft.com/office/drawing/2014/main" id="{AD94859D-850A-47CB-813B-737C851B8DB2}"/>
                </a:ext>
              </a:extLst>
            </p:cNvPr>
            <p:cNvSpPr/>
            <p:nvPr/>
          </p:nvSpPr>
          <p:spPr>
            <a:xfrm>
              <a:off x="2876731" y="1410789"/>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2</a:t>
              </a:r>
              <a:endParaRPr lang="en-IN" sz="1050" dirty="0"/>
            </a:p>
          </p:txBody>
        </p:sp>
        <p:cxnSp>
          <p:nvCxnSpPr>
            <p:cNvPr id="17" name="Straight Arrow Connector 16">
              <a:extLst>
                <a:ext uri="{FF2B5EF4-FFF2-40B4-BE49-F238E27FC236}">
                  <a16:creationId xmlns:a16="http://schemas.microsoft.com/office/drawing/2014/main" id="{F2D0613D-C179-4004-BD55-F424BF2BA812}"/>
                </a:ext>
              </a:extLst>
            </p:cNvPr>
            <p:cNvCxnSpPr>
              <a:endCxn id="15" idx="1"/>
            </p:cNvCxnSpPr>
            <p:nvPr/>
          </p:nvCxnSpPr>
          <p:spPr>
            <a:xfrm>
              <a:off x="940526" y="1606732"/>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03F734-01EA-4289-8C11-9D66F0F16D9D}"/>
                </a:ext>
              </a:extLst>
            </p:cNvPr>
            <p:cNvCxnSpPr>
              <a:cxnSpLocks/>
              <a:stCxn id="15" idx="3"/>
              <a:endCxn id="16" idx="1"/>
            </p:cNvCxnSpPr>
            <p:nvPr/>
          </p:nvCxnSpPr>
          <p:spPr>
            <a:xfrm>
              <a:off x="2171337" y="1606732"/>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9C589B3-4E0D-4DC8-93AE-AC0A7CE036E0}"/>
              </a:ext>
            </a:extLst>
          </p:cNvPr>
          <p:cNvGrpSpPr/>
          <p:nvPr/>
        </p:nvGrpSpPr>
        <p:grpSpPr>
          <a:xfrm>
            <a:off x="1009091" y="716220"/>
            <a:ext cx="2092234" cy="293915"/>
            <a:chOff x="941978" y="822960"/>
            <a:chExt cx="2789645" cy="391886"/>
          </a:xfrm>
        </p:grpSpPr>
        <p:sp>
          <p:nvSpPr>
            <p:cNvPr id="20" name="Rectangle: Rounded Corners 19">
              <a:extLst>
                <a:ext uri="{FF2B5EF4-FFF2-40B4-BE49-F238E27FC236}">
                  <a16:creationId xmlns:a16="http://schemas.microsoft.com/office/drawing/2014/main" id="{987C141D-A80A-4F5A-916C-22843103AB9F}"/>
                </a:ext>
              </a:extLst>
            </p:cNvPr>
            <p:cNvSpPr/>
            <p:nvPr/>
          </p:nvSpPr>
          <p:spPr>
            <a:xfrm>
              <a:off x="1415143" y="822960"/>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22" name="Rectangle 21">
              <a:extLst>
                <a:ext uri="{FF2B5EF4-FFF2-40B4-BE49-F238E27FC236}">
                  <a16:creationId xmlns:a16="http://schemas.microsoft.com/office/drawing/2014/main" id="{7B7077FA-77D1-47DA-AAA6-1E5051F24733}"/>
                </a:ext>
              </a:extLst>
            </p:cNvPr>
            <p:cNvSpPr/>
            <p:nvPr/>
          </p:nvSpPr>
          <p:spPr>
            <a:xfrm>
              <a:off x="2878183" y="822960"/>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1</a:t>
              </a:r>
              <a:endParaRPr lang="en-IN" sz="1050" dirty="0"/>
            </a:p>
          </p:txBody>
        </p:sp>
        <p:cxnSp>
          <p:nvCxnSpPr>
            <p:cNvPr id="23" name="Straight Arrow Connector 22">
              <a:extLst>
                <a:ext uri="{FF2B5EF4-FFF2-40B4-BE49-F238E27FC236}">
                  <a16:creationId xmlns:a16="http://schemas.microsoft.com/office/drawing/2014/main" id="{BEFC355E-CD4A-4947-9014-7E66FDB25ACB}"/>
                </a:ext>
              </a:extLst>
            </p:cNvPr>
            <p:cNvCxnSpPr>
              <a:endCxn id="20" idx="1"/>
            </p:cNvCxnSpPr>
            <p:nvPr/>
          </p:nvCxnSpPr>
          <p:spPr>
            <a:xfrm>
              <a:off x="941978" y="1018903"/>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AEACFE1-EA26-4A88-934F-AF7F4A57EC2F}"/>
                </a:ext>
              </a:extLst>
            </p:cNvPr>
            <p:cNvCxnSpPr>
              <a:cxnSpLocks/>
              <a:stCxn id="20" idx="3"/>
              <a:endCxn id="22" idx="1"/>
            </p:cNvCxnSpPr>
            <p:nvPr/>
          </p:nvCxnSpPr>
          <p:spPr>
            <a:xfrm>
              <a:off x="2172789" y="1018903"/>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100A218-B965-48F5-BA3B-EA6C3F1E8708}"/>
              </a:ext>
            </a:extLst>
          </p:cNvPr>
          <p:cNvGrpSpPr/>
          <p:nvPr/>
        </p:nvGrpSpPr>
        <p:grpSpPr>
          <a:xfrm>
            <a:off x="970990" y="2053531"/>
            <a:ext cx="2092234" cy="293915"/>
            <a:chOff x="789578" y="670560"/>
            <a:chExt cx="2789645" cy="391886"/>
          </a:xfrm>
        </p:grpSpPr>
        <p:sp>
          <p:nvSpPr>
            <p:cNvPr id="26" name="Rectangle: Rounded Corners 25">
              <a:extLst>
                <a:ext uri="{FF2B5EF4-FFF2-40B4-BE49-F238E27FC236}">
                  <a16:creationId xmlns:a16="http://schemas.microsoft.com/office/drawing/2014/main" id="{62839525-D79E-4800-9DD5-C85BA53F8AD0}"/>
                </a:ext>
              </a:extLst>
            </p:cNvPr>
            <p:cNvSpPr/>
            <p:nvPr/>
          </p:nvSpPr>
          <p:spPr>
            <a:xfrm>
              <a:off x="1262743" y="670560"/>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27" name="Rectangle 26">
              <a:extLst>
                <a:ext uri="{FF2B5EF4-FFF2-40B4-BE49-F238E27FC236}">
                  <a16:creationId xmlns:a16="http://schemas.microsoft.com/office/drawing/2014/main" id="{01AB9921-C2D8-4B31-AFA5-A8D6180F78E9}"/>
                </a:ext>
              </a:extLst>
            </p:cNvPr>
            <p:cNvSpPr/>
            <p:nvPr/>
          </p:nvSpPr>
          <p:spPr>
            <a:xfrm>
              <a:off x="2725783" y="670560"/>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4</a:t>
              </a:r>
              <a:endParaRPr lang="en-IN" sz="1050" dirty="0"/>
            </a:p>
          </p:txBody>
        </p:sp>
        <p:cxnSp>
          <p:nvCxnSpPr>
            <p:cNvPr id="28" name="Straight Arrow Connector 27">
              <a:extLst>
                <a:ext uri="{FF2B5EF4-FFF2-40B4-BE49-F238E27FC236}">
                  <a16:creationId xmlns:a16="http://schemas.microsoft.com/office/drawing/2014/main" id="{31C32A8B-BD45-4B62-AAA5-9DA4A935B4DB}"/>
                </a:ext>
              </a:extLst>
            </p:cNvPr>
            <p:cNvCxnSpPr>
              <a:endCxn id="26" idx="1"/>
            </p:cNvCxnSpPr>
            <p:nvPr/>
          </p:nvCxnSpPr>
          <p:spPr>
            <a:xfrm>
              <a:off x="789578" y="866503"/>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8465F9-E38A-4F26-8A9A-1ED3C3BA93B9}"/>
                </a:ext>
              </a:extLst>
            </p:cNvPr>
            <p:cNvCxnSpPr>
              <a:cxnSpLocks/>
              <a:stCxn id="26" idx="3"/>
              <a:endCxn id="27" idx="1"/>
            </p:cNvCxnSpPr>
            <p:nvPr/>
          </p:nvCxnSpPr>
          <p:spPr>
            <a:xfrm>
              <a:off x="2020389" y="866503"/>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3D40873-D037-414D-960C-BAB21998B47A}"/>
              </a:ext>
            </a:extLst>
          </p:cNvPr>
          <p:cNvGrpSpPr/>
          <p:nvPr/>
        </p:nvGrpSpPr>
        <p:grpSpPr>
          <a:xfrm>
            <a:off x="972079" y="1612660"/>
            <a:ext cx="2092234" cy="293915"/>
            <a:chOff x="789578" y="670560"/>
            <a:chExt cx="2789645" cy="391886"/>
          </a:xfrm>
        </p:grpSpPr>
        <p:sp>
          <p:nvSpPr>
            <p:cNvPr id="31" name="Rectangle: Rounded Corners 30">
              <a:extLst>
                <a:ext uri="{FF2B5EF4-FFF2-40B4-BE49-F238E27FC236}">
                  <a16:creationId xmlns:a16="http://schemas.microsoft.com/office/drawing/2014/main" id="{DAB635C5-D9F0-404A-AAC3-1B31A7E47620}"/>
                </a:ext>
              </a:extLst>
            </p:cNvPr>
            <p:cNvSpPr/>
            <p:nvPr/>
          </p:nvSpPr>
          <p:spPr>
            <a:xfrm>
              <a:off x="1262743" y="670560"/>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32" name="Rectangle 31">
              <a:extLst>
                <a:ext uri="{FF2B5EF4-FFF2-40B4-BE49-F238E27FC236}">
                  <a16:creationId xmlns:a16="http://schemas.microsoft.com/office/drawing/2014/main" id="{0782CA5B-F168-49C3-8FC2-E694F9AA6DA0}"/>
                </a:ext>
              </a:extLst>
            </p:cNvPr>
            <p:cNvSpPr/>
            <p:nvPr/>
          </p:nvSpPr>
          <p:spPr>
            <a:xfrm>
              <a:off x="2725783" y="670560"/>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3</a:t>
              </a:r>
              <a:endParaRPr lang="en-IN" sz="1050" dirty="0"/>
            </a:p>
          </p:txBody>
        </p:sp>
        <p:cxnSp>
          <p:nvCxnSpPr>
            <p:cNvPr id="33" name="Straight Arrow Connector 32">
              <a:extLst>
                <a:ext uri="{FF2B5EF4-FFF2-40B4-BE49-F238E27FC236}">
                  <a16:creationId xmlns:a16="http://schemas.microsoft.com/office/drawing/2014/main" id="{963DA7A4-ECE0-47C5-920C-5F12DD3866EE}"/>
                </a:ext>
              </a:extLst>
            </p:cNvPr>
            <p:cNvCxnSpPr>
              <a:endCxn id="31" idx="1"/>
            </p:cNvCxnSpPr>
            <p:nvPr/>
          </p:nvCxnSpPr>
          <p:spPr>
            <a:xfrm>
              <a:off x="789578" y="866503"/>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9F96D62-42F2-4431-8812-F52EB586AB3E}"/>
                </a:ext>
              </a:extLst>
            </p:cNvPr>
            <p:cNvCxnSpPr>
              <a:cxnSpLocks/>
              <a:stCxn id="31" idx="3"/>
              <a:endCxn id="32" idx="1"/>
            </p:cNvCxnSpPr>
            <p:nvPr/>
          </p:nvCxnSpPr>
          <p:spPr>
            <a:xfrm>
              <a:off x="2020389" y="866503"/>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A871A63-EDFB-43AD-A611-D45049DF184F}"/>
              </a:ext>
            </a:extLst>
          </p:cNvPr>
          <p:cNvGrpSpPr/>
          <p:nvPr/>
        </p:nvGrpSpPr>
        <p:grpSpPr>
          <a:xfrm>
            <a:off x="1006913" y="2964664"/>
            <a:ext cx="2092234" cy="293915"/>
            <a:chOff x="789578" y="670560"/>
            <a:chExt cx="2789645" cy="391886"/>
          </a:xfrm>
        </p:grpSpPr>
        <p:sp>
          <p:nvSpPr>
            <p:cNvPr id="36" name="Rectangle: Rounded Corners 35">
              <a:extLst>
                <a:ext uri="{FF2B5EF4-FFF2-40B4-BE49-F238E27FC236}">
                  <a16:creationId xmlns:a16="http://schemas.microsoft.com/office/drawing/2014/main" id="{C471147B-85EF-48A1-B6B3-5ADE8930EBE0}"/>
                </a:ext>
              </a:extLst>
            </p:cNvPr>
            <p:cNvSpPr/>
            <p:nvPr/>
          </p:nvSpPr>
          <p:spPr>
            <a:xfrm>
              <a:off x="1262743" y="670560"/>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37" name="Rectangle 36">
              <a:extLst>
                <a:ext uri="{FF2B5EF4-FFF2-40B4-BE49-F238E27FC236}">
                  <a16:creationId xmlns:a16="http://schemas.microsoft.com/office/drawing/2014/main" id="{6234FB77-CF6B-4800-BC4F-54E76F6C272E}"/>
                </a:ext>
              </a:extLst>
            </p:cNvPr>
            <p:cNvSpPr/>
            <p:nvPr/>
          </p:nvSpPr>
          <p:spPr>
            <a:xfrm>
              <a:off x="2725783" y="670560"/>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6</a:t>
              </a:r>
              <a:endParaRPr lang="en-IN" sz="1050" dirty="0"/>
            </a:p>
          </p:txBody>
        </p:sp>
        <p:cxnSp>
          <p:nvCxnSpPr>
            <p:cNvPr id="38" name="Straight Arrow Connector 37">
              <a:extLst>
                <a:ext uri="{FF2B5EF4-FFF2-40B4-BE49-F238E27FC236}">
                  <a16:creationId xmlns:a16="http://schemas.microsoft.com/office/drawing/2014/main" id="{BBB8B717-5A03-40BC-8DBE-4BA562539211}"/>
                </a:ext>
              </a:extLst>
            </p:cNvPr>
            <p:cNvCxnSpPr>
              <a:endCxn id="36" idx="1"/>
            </p:cNvCxnSpPr>
            <p:nvPr/>
          </p:nvCxnSpPr>
          <p:spPr>
            <a:xfrm>
              <a:off x="789578" y="866503"/>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91DECA-68FE-4325-ADCD-59C22A5AF985}"/>
                </a:ext>
              </a:extLst>
            </p:cNvPr>
            <p:cNvCxnSpPr>
              <a:cxnSpLocks/>
              <a:stCxn id="36" idx="3"/>
              <a:endCxn id="37" idx="1"/>
            </p:cNvCxnSpPr>
            <p:nvPr/>
          </p:nvCxnSpPr>
          <p:spPr>
            <a:xfrm>
              <a:off x="2020389" y="866503"/>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A37B377-01A8-40E0-8C55-D30618E93B0C}"/>
              </a:ext>
            </a:extLst>
          </p:cNvPr>
          <p:cNvGrpSpPr/>
          <p:nvPr/>
        </p:nvGrpSpPr>
        <p:grpSpPr>
          <a:xfrm>
            <a:off x="1008002" y="2523793"/>
            <a:ext cx="2092234" cy="293915"/>
            <a:chOff x="940526" y="3233057"/>
            <a:chExt cx="2789645" cy="391886"/>
          </a:xfrm>
        </p:grpSpPr>
        <p:sp>
          <p:nvSpPr>
            <p:cNvPr id="41" name="Rectangle: Rounded Corners 40">
              <a:extLst>
                <a:ext uri="{FF2B5EF4-FFF2-40B4-BE49-F238E27FC236}">
                  <a16:creationId xmlns:a16="http://schemas.microsoft.com/office/drawing/2014/main" id="{BAB65FC6-25FE-4FE7-99FF-71FC03199E42}"/>
                </a:ext>
              </a:extLst>
            </p:cNvPr>
            <p:cNvSpPr/>
            <p:nvPr/>
          </p:nvSpPr>
          <p:spPr>
            <a:xfrm>
              <a:off x="1413691" y="3233057"/>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42" name="Rectangle 41">
              <a:extLst>
                <a:ext uri="{FF2B5EF4-FFF2-40B4-BE49-F238E27FC236}">
                  <a16:creationId xmlns:a16="http://schemas.microsoft.com/office/drawing/2014/main" id="{ECA88F8B-EE58-47FC-AD15-DBD5B410C902}"/>
                </a:ext>
              </a:extLst>
            </p:cNvPr>
            <p:cNvSpPr/>
            <p:nvPr/>
          </p:nvSpPr>
          <p:spPr>
            <a:xfrm>
              <a:off x="2876731" y="3233057"/>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5</a:t>
              </a:r>
              <a:endParaRPr lang="en-IN" sz="1050" dirty="0"/>
            </a:p>
          </p:txBody>
        </p:sp>
        <p:cxnSp>
          <p:nvCxnSpPr>
            <p:cNvPr id="43" name="Straight Arrow Connector 42">
              <a:extLst>
                <a:ext uri="{FF2B5EF4-FFF2-40B4-BE49-F238E27FC236}">
                  <a16:creationId xmlns:a16="http://schemas.microsoft.com/office/drawing/2014/main" id="{19B8607C-1E37-467A-B01A-A253BE734F0C}"/>
                </a:ext>
              </a:extLst>
            </p:cNvPr>
            <p:cNvCxnSpPr>
              <a:endCxn id="41" idx="1"/>
            </p:cNvCxnSpPr>
            <p:nvPr/>
          </p:nvCxnSpPr>
          <p:spPr>
            <a:xfrm>
              <a:off x="940526" y="3429000"/>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789F88-BF26-48A7-9771-B3C361C3708A}"/>
                </a:ext>
              </a:extLst>
            </p:cNvPr>
            <p:cNvCxnSpPr>
              <a:cxnSpLocks/>
              <a:stCxn id="41" idx="3"/>
              <a:endCxn id="42" idx="1"/>
            </p:cNvCxnSpPr>
            <p:nvPr/>
          </p:nvCxnSpPr>
          <p:spPr>
            <a:xfrm>
              <a:off x="2171337" y="3429000"/>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EF433E-9A03-4382-BDD7-FD0C7A10E8AD}"/>
              </a:ext>
            </a:extLst>
          </p:cNvPr>
          <p:cNvGrpSpPr/>
          <p:nvPr/>
        </p:nvGrpSpPr>
        <p:grpSpPr>
          <a:xfrm>
            <a:off x="1016709" y="3844774"/>
            <a:ext cx="2092234" cy="293915"/>
            <a:chOff x="952135" y="4994366"/>
            <a:chExt cx="2789645" cy="391886"/>
          </a:xfrm>
        </p:grpSpPr>
        <p:sp>
          <p:nvSpPr>
            <p:cNvPr id="46" name="Rectangle: Rounded Corners 45">
              <a:extLst>
                <a:ext uri="{FF2B5EF4-FFF2-40B4-BE49-F238E27FC236}">
                  <a16:creationId xmlns:a16="http://schemas.microsoft.com/office/drawing/2014/main" id="{E1E04E78-C167-4E2D-A01A-1DC9D758A48F}"/>
                </a:ext>
              </a:extLst>
            </p:cNvPr>
            <p:cNvSpPr/>
            <p:nvPr/>
          </p:nvSpPr>
          <p:spPr>
            <a:xfrm>
              <a:off x="1425300" y="4994366"/>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47" name="Rectangle 46">
              <a:extLst>
                <a:ext uri="{FF2B5EF4-FFF2-40B4-BE49-F238E27FC236}">
                  <a16:creationId xmlns:a16="http://schemas.microsoft.com/office/drawing/2014/main" id="{6AF1CC96-28F5-4903-9D80-40EE6CA93717}"/>
                </a:ext>
              </a:extLst>
            </p:cNvPr>
            <p:cNvSpPr/>
            <p:nvPr/>
          </p:nvSpPr>
          <p:spPr>
            <a:xfrm>
              <a:off x="2888340" y="4994366"/>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8</a:t>
              </a:r>
              <a:endParaRPr lang="en-IN" sz="1050" dirty="0"/>
            </a:p>
          </p:txBody>
        </p:sp>
        <p:cxnSp>
          <p:nvCxnSpPr>
            <p:cNvPr id="48" name="Straight Arrow Connector 47">
              <a:extLst>
                <a:ext uri="{FF2B5EF4-FFF2-40B4-BE49-F238E27FC236}">
                  <a16:creationId xmlns:a16="http://schemas.microsoft.com/office/drawing/2014/main" id="{D78E073F-0A2A-4FC2-BF0E-F27098B54A14}"/>
                </a:ext>
              </a:extLst>
            </p:cNvPr>
            <p:cNvCxnSpPr>
              <a:endCxn id="46" idx="1"/>
            </p:cNvCxnSpPr>
            <p:nvPr/>
          </p:nvCxnSpPr>
          <p:spPr>
            <a:xfrm>
              <a:off x="952135" y="5190309"/>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181E821-6FBB-4CF0-A98F-35B050AF5E07}"/>
                </a:ext>
              </a:extLst>
            </p:cNvPr>
            <p:cNvCxnSpPr>
              <a:cxnSpLocks/>
              <a:stCxn id="46" idx="3"/>
              <a:endCxn id="47" idx="1"/>
            </p:cNvCxnSpPr>
            <p:nvPr/>
          </p:nvCxnSpPr>
          <p:spPr>
            <a:xfrm>
              <a:off x="2182946" y="5190309"/>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071EBBF-517B-49AF-9417-D3F9305807D5}"/>
              </a:ext>
            </a:extLst>
          </p:cNvPr>
          <p:cNvGrpSpPr/>
          <p:nvPr/>
        </p:nvGrpSpPr>
        <p:grpSpPr>
          <a:xfrm>
            <a:off x="1017798" y="3403903"/>
            <a:ext cx="2092234" cy="293915"/>
            <a:chOff x="953587" y="4406537"/>
            <a:chExt cx="2789645" cy="391886"/>
          </a:xfrm>
        </p:grpSpPr>
        <p:sp>
          <p:nvSpPr>
            <p:cNvPr id="51" name="Rectangle: Rounded Corners 50">
              <a:extLst>
                <a:ext uri="{FF2B5EF4-FFF2-40B4-BE49-F238E27FC236}">
                  <a16:creationId xmlns:a16="http://schemas.microsoft.com/office/drawing/2014/main" id="{6A5C78AB-DE93-4B28-A5B4-BA9167B0DD1E}"/>
                </a:ext>
              </a:extLst>
            </p:cNvPr>
            <p:cNvSpPr/>
            <p:nvPr/>
          </p:nvSpPr>
          <p:spPr>
            <a:xfrm>
              <a:off x="1426752" y="4406537"/>
              <a:ext cx="757646"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6bit</a:t>
              </a:r>
            </a:p>
          </p:txBody>
        </p:sp>
        <p:sp>
          <p:nvSpPr>
            <p:cNvPr id="52" name="Rectangle 51">
              <a:extLst>
                <a:ext uri="{FF2B5EF4-FFF2-40B4-BE49-F238E27FC236}">
                  <a16:creationId xmlns:a16="http://schemas.microsoft.com/office/drawing/2014/main" id="{4704BC85-BBAB-4A78-BFEC-3FCC810B0C66}"/>
                </a:ext>
              </a:extLst>
            </p:cNvPr>
            <p:cNvSpPr/>
            <p:nvPr/>
          </p:nvSpPr>
          <p:spPr>
            <a:xfrm>
              <a:off x="2889792" y="4406537"/>
              <a:ext cx="853440" cy="391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050" dirty="0"/>
                <a:t>sbox</a:t>
              </a:r>
              <a:r>
                <a:rPr lang="en-IN" sz="2100" dirty="0"/>
                <a:t>7</a:t>
              </a:r>
              <a:endParaRPr lang="en-IN" sz="1050" dirty="0"/>
            </a:p>
          </p:txBody>
        </p:sp>
        <p:cxnSp>
          <p:nvCxnSpPr>
            <p:cNvPr id="53" name="Straight Arrow Connector 52">
              <a:extLst>
                <a:ext uri="{FF2B5EF4-FFF2-40B4-BE49-F238E27FC236}">
                  <a16:creationId xmlns:a16="http://schemas.microsoft.com/office/drawing/2014/main" id="{834C1A05-71B5-48B4-9799-EEAB46875D21}"/>
                </a:ext>
              </a:extLst>
            </p:cNvPr>
            <p:cNvCxnSpPr>
              <a:endCxn id="51" idx="1"/>
            </p:cNvCxnSpPr>
            <p:nvPr/>
          </p:nvCxnSpPr>
          <p:spPr>
            <a:xfrm>
              <a:off x="953587" y="4602480"/>
              <a:ext cx="473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75CFD7F-00D5-482D-9D31-525D88BD9F21}"/>
                </a:ext>
              </a:extLst>
            </p:cNvPr>
            <p:cNvCxnSpPr>
              <a:cxnSpLocks/>
              <a:stCxn id="51" idx="3"/>
              <a:endCxn id="52" idx="1"/>
            </p:cNvCxnSpPr>
            <p:nvPr/>
          </p:nvCxnSpPr>
          <p:spPr>
            <a:xfrm>
              <a:off x="2184398" y="4602480"/>
              <a:ext cx="705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100D422E-938C-40A4-B0A3-4545371CE7C4}"/>
              </a:ext>
            </a:extLst>
          </p:cNvPr>
          <p:cNvSpPr/>
          <p:nvPr/>
        </p:nvSpPr>
        <p:spPr>
          <a:xfrm>
            <a:off x="427794" y="4733656"/>
            <a:ext cx="505096" cy="325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48bit data</a:t>
            </a:r>
          </a:p>
        </p:txBody>
      </p:sp>
      <p:sp>
        <p:nvSpPr>
          <p:cNvPr id="56" name="Rectangle 55">
            <a:extLst>
              <a:ext uri="{FF2B5EF4-FFF2-40B4-BE49-F238E27FC236}">
                <a16:creationId xmlns:a16="http://schemas.microsoft.com/office/drawing/2014/main" id="{E00E27AF-8FBD-4AFC-A0F7-2F3120C156E3}"/>
              </a:ext>
            </a:extLst>
          </p:cNvPr>
          <p:cNvSpPr/>
          <p:nvPr/>
        </p:nvSpPr>
        <p:spPr>
          <a:xfrm>
            <a:off x="1274157" y="4478323"/>
            <a:ext cx="743493" cy="6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8 no of  </a:t>
            </a:r>
          </a:p>
          <a:p>
            <a:pPr algn="ctr"/>
            <a:r>
              <a:rPr lang="en-IN" sz="1050" dirty="0"/>
              <a:t>6bit block</a:t>
            </a:r>
          </a:p>
        </p:txBody>
      </p:sp>
      <p:sp>
        <p:nvSpPr>
          <p:cNvPr id="57" name="Rectangle 56">
            <a:extLst>
              <a:ext uri="{FF2B5EF4-FFF2-40B4-BE49-F238E27FC236}">
                <a16:creationId xmlns:a16="http://schemas.microsoft.com/office/drawing/2014/main" id="{AD542CF1-8995-4633-AC37-F8D430A59F76}"/>
              </a:ext>
            </a:extLst>
          </p:cNvPr>
          <p:cNvSpPr/>
          <p:nvPr/>
        </p:nvSpPr>
        <p:spPr>
          <a:xfrm>
            <a:off x="2365449" y="4471791"/>
            <a:ext cx="743493" cy="665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Sbox</a:t>
            </a:r>
          </a:p>
          <a:p>
            <a:pPr algn="ctr"/>
            <a:endParaRPr lang="en-IN" sz="1050" dirty="0"/>
          </a:p>
        </p:txBody>
      </p:sp>
      <p:grpSp>
        <p:nvGrpSpPr>
          <p:cNvPr id="58" name="Group 57">
            <a:extLst>
              <a:ext uri="{FF2B5EF4-FFF2-40B4-BE49-F238E27FC236}">
                <a16:creationId xmlns:a16="http://schemas.microsoft.com/office/drawing/2014/main" id="{2780309C-315B-4D39-A806-1BDE685C3302}"/>
              </a:ext>
            </a:extLst>
          </p:cNvPr>
          <p:cNvGrpSpPr/>
          <p:nvPr/>
        </p:nvGrpSpPr>
        <p:grpSpPr>
          <a:xfrm>
            <a:off x="3068122" y="716221"/>
            <a:ext cx="1092381" cy="3399608"/>
            <a:chOff x="3687353" y="822960"/>
            <a:chExt cx="1456508" cy="4532811"/>
          </a:xfrm>
        </p:grpSpPr>
        <p:grpSp>
          <p:nvGrpSpPr>
            <p:cNvPr id="59" name="Group 58">
              <a:extLst>
                <a:ext uri="{FF2B5EF4-FFF2-40B4-BE49-F238E27FC236}">
                  <a16:creationId xmlns:a16="http://schemas.microsoft.com/office/drawing/2014/main" id="{71C54B80-986E-4E56-BB03-1891A00A7015}"/>
                </a:ext>
              </a:extLst>
            </p:cNvPr>
            <p:cNvGrpSpPr/>
            <p:nvPr/>
          </p:nvGrpSpPr>
          <p:grpSpPr>
            <a:xfrm>
              <a:off x="4135099" y="1150903"/>
              <a:ext cx="999329" cy="629998"/>
              <a:chOff x="4135099" y="1150903"/>
              <a:chExt cx="999329" cy="629998"/>
            </a:xfrm>
          </p:grpSpPr>
          <p:sp>
            <p:nvSpPr>
              <p:cNvPr id="81" name="Rectangle: Rounded Corners 80">
                <a:extLst>
                  <a:ext uri="{FF2B5EF4-FFF2-40B4-BE49-F238E27FC236}">
                    <a16:creationId xmlns:a16="http://schemas.microsoft.com/office/drawing/2014/main" id="{45A815C2-AA04-48DB-83B3-D17742D07DF6}"/>
                  </a:ext>
                </a:extLst>
              </p:cNvPr>
              <p:cNvSpPr/>
              <p:nvPr/>
            </p:nvSpPr>
            <p:spPr>
              <a:xfrm>
                <a:off x="4446450" y="1389015"/>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82" name="Straight Arrow Connector 81">
                <a:extLst>
                  <a:ext uri="{FF2B5EF4-FFF2-40B4-BE49-F238E27FC236}">
                    <a16:creationId xmlns:a16="http://schemas.microsoft.com/office/drawing/2014/main" id="{28CA2931-7F1F-45B7-A456-6518FBF58AA2}"/>
                  </a:ext>
                </a:extLst>
              </p:cNvPr>
              <p:cNvCxnSpPr>
                <a:stCxn id="22" idx="3"/>
                <a:endCxn id="81" idx="1"/>
              </p:cNvCxnSpPr>
              <p:nvPr/>
            </p:nvCxnSpPr>
            <p:spPr>
              <a:xfrm>
                <a:off x="4135099" y="1150903"/>
                <a:ext cx="311351" cy="43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0910650-CFC9-4D6F-8032-C9ADDAEB4F8C}"/>
                </a:ext>
              </a:extLst>
            </p:cNvPr>
            <p:cNvGrpSpPr/>
            <p:nvPr/>
          </p:nvGrpSpPr>
          <p:grpSpPr>
            <a:xfrm>
              <a:off x="3731623" y="822960"/>
              <a:ext cx="1397726" cy="391886"/>
              <a:chOff x="3731623" y="822960"/>
              <a:chExt cx="1397726" cy="391886"/>
            </a:xfrm>
          </p:grpSpPr>
          <p:sp>
            <p:nvSpPr>
              <p:cNvPr id="79" name="Rectangle: Rounded Corners 78">
                <a:extLst>
                  <a:ext uri="{FF2B5EF4-FFF2-40B4-BE49-F238E27FC236}">
                    <a16:creationId xmlns:a16="http://schemas.microsoft.com/office/drawing/2014/main" id="{482EF4B4-B651-4CD3-9202-5F973971F968}"/>
                  </a:ext>
                </a:extLst>
              </p:cNvPr>
              <p:cNvSpPr/>
              <p:nvPr/>
            </p:nvSpPr>
            <p:spPr>
              <a:xfrm>
                <a:off x="4441371" y="822960"/>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80" name="Straight Arrow Connector 79">
                <a:extLst>
                  <a:ext uri="{FF2B5EF4-FFF2-40B4-BE49-F238E27FC236}">
                    <a16:creationId xmlns:a16="http://schemas.microsoft.com/office/drawing/2014/main" id="{0CE31F84-21C9-454E-ABAA-350740E17382}"/>
                  </a:ext>
                </a:extLst>
              </p:cNvPr>
              <p:cNvCxnSpPr>
                <a:endCxn id="79" idx="1"/>
              </p:cNvCxnSpPr>
              <p:nvPr/>
            </p:nvCxnSpPr>
            <p:spPr>
              <a:xfrm>
                <a:off x="3731623" y="1018903"/>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BDA9D8B-17B1-4E29-B679-8B95C1B7F158}"/>
                </a:ext>
              </a:extLst>
            </p:cNvPr>
            <p:cNvGrpSpPr/>
            <p:nvPr/>
          </p:nvGrpSpPr>
          <p:grpSpPr>
            <a:xfrm>
              <a:off x="3688805" y="2007324"/>
              <a:ext cx="1397726" cy="391886"/>
              <a:chOff x="3688805" y="2007324"/>
              <a:chExt cx="1397726" cy="391886"/>
            </a:xfrm>
          </p:grpSpPr>
          <p:sp>
            <p:nvSpPr>
              <p:cNvPr id="77" name="Rectangle: Rounded Corners 76">
                <a:extLst>
                  <a:ext uri="{FF2B5EF4-FFF2-40B4-BE49-F238E27FC236}">
                    <a16:creationId xmlns:a16="http://schemas.microsoft.com/office/drawing/2014/main" id="{2AB56F50-DC92-4238-9A61-5BBA4B635B5C}"/>
                  </a:ext>
                </a:extLst>
              </p:cNvPr>
              <p:cNvSpPr/>
              <p:nvPr/>
            </p:nvSpPr>
            <p:spPr>
              <a:xfrm>
                <a:off x="4398553" y="2007324"/>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78" name="Straight Arrow Connector 77">
                <a:extLst>
                  <a:ext uri="{FF2B5EF4-FFF2-40B4-BE49-F238E27FC236}">
                    <a16:creationId xmlns:a16="http://schemas.microsoft.com/office/drawing/2014/main" id="{8C2EF9C6-0C5D-45DB-9B08-5200485AF2ED}"/>
                  </a:ext>
                </a:extLst>
              </p:cNvPr>
              <p:cNvCxnSpPr>
                <a:endCxn id="77" idx="1"/>
              </p:cNvCxnSpPr>
              <p:nvPr/>
            </p:nvCxnSpPr>
            <p:spPr>
              <a:xfrm>
                <a:off x="3688805" y="2203267"/>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75492237-0AE7-4A19-99EC-E95EA9EFB396}"/>
                </a:ext>
              </a:extLst>
            </p:cNvPr>
            <p:cNvGrpSpPr/>
            <p:nvPr/>
          </p:nvGrpSpPr>
          <p:grpSpPr>
            <a:xfrm>
              <a:off x="3687353" y="2572294"/>
              <a:ext cx="1397726" cy="391886"/>
              <a:chOff x="3687353" y="2572294"/>
              <a:chExt cx="1397726" cy="391886"/>
            </a:xfrm>
          </p:grpSpPr>
          <p:sp>
            <p:nvSpPr>
              <p:cNvPr id="75" name="Rectangle: Rounded Corners 74">
                <a:extLst>
                  <a:ext uri="{FF2B5EF4-FFF2-40B4-BE49-F238E27FC236}">
                    <a16:creationId xmlns:a16="http://schemas.microsoft.com/office/drawing/2014/main" id="{AE0C6CA1-3327-403A-8A3F-0D135EC43FEE}"/>
                  </a:ext>
                </a:extLst>
              </p:cNvPr>
              <p:cNvSpPr/>
              <p:nvPr/>
            </p:nvSpPr>
            <p:spPr>
              <a:xfrm>
                <a:off x="4397101" y="2572294"/>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76" name="Straight Arrow Connector 75">
                <a:extLst>
                  <a:ext uri="{FF2B5EF4-FFF2-40B4-BE49-F238E27FC236}">
                    <a16:creationId xmlns:a16="http://schemas.microsoft.com/office/drawing/2014/main" id="{79CB05B7-EF53-4F4B-A455-8293822A87B6}"/>
                  </a:ext>
                </a:extLst>
              </p:cNvPr>
              <p:cNvCxnSpPr>
                <a:endCxn id="75" idx="1"/>
              </p:cNvCxnSpPr>
              <p:nvPr/>
            </p:nvCxnSpPr>
            <p:spPr>
              <a:xfrm>
                <a:off x="3687353" y="2768237"/>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BBD3688-EFC8-425E-AD1A-8DCAE95A7476}"/>
                </a:ext>
              </a:extLst>
            </p:cNvPr>
            <p:cNvGrpSpPr/>
            <p:nvPr/>
          </p:nvGrpSpPr>
          <p:grpSpPr>
            <a:xfrm>
              <a:off x="3726542" y="3259182"/>
              <a:ext cx="1397726" cy="391886"/>
              <a:chOff x="3726542" y="3259182"/>
              <a:chExt cx="1397726" cy="391886"/>
            </a:xfrm>
          </p:grpSpPr>
          <p:sp>
            <p:nvSpPr>
              <p:cNvPr id="73" name="Rectangle: Rounded Corners 72">
                <a:extLst>
                  <a:ext uri="{FF2B5EF4-FFF2-40B4-BE49-F238E27FC236}">
                    <a16:creationId xmlns:a16="http://schemas.microsoft.com/office/drawing/2014/main" id="{FAEC720C-5A82-4E55-B7AF-018F76C75FB7}"/>
                  </a:ext>
                </a:extLst>
              </p:cNvPr>
              <p:cNvSpPr/>
              <p:nvPr/>
            </p:nvSpPr>
            <p:spPr>
              <a:xfrm>
                <a:off x="4436290" y="3259182"/>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74" name="Straight Arrow Connector 73">
                <a:extLst>
                  <a:ext uri="{FF2B5EF4-FFF2-40B4-BE49-F238E27FC236}">
                    <a16:creationId xmlns:a16="http://schemas.microsoft.com/office/drawing/2014/main" id="{1D170E35-B45D-4901-A07C-0F36AC0A0A91}"/>
                  </a:ext>
                </a:extLst>
              </p:cNvPr>
              <p:cNvCxnSpPr>
                <a:endCxn id="73" idx="1"/>
              </p:cNvCxnSpPr>
              <p:nvPr/>
            </p:nvCxnSpPr>
            <p:spPr>
              <a:xfrm>
                <a:off x="3726542" y="3455125"/>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1096AC74-A537-4009-9393-1DBED6751F34}"/>
                </a:ext>
              </a:extLst>
            </p:cNvPr>
            <p:cNvGrpSpPr/>
            <p:nvPr/>
          </p:nvGrpSpPr>
          <p:grpSpPr>
            <a:xfrm>
              <a:off x="3735250" y="3816531"/>
              <a:ext cx="1397726" cy="391886"/>
              <a:chOff x="3735250" y="3816531"/>
              <a:chExt cx="1397726" cy="391886"/>
            </a:xfrm>
          </p:grpSpPr>
          <p:sp>
            <p:nvSpPr>
              <p:cNvPr id="71" name="Rectangle: Rounded Corners 70">
                <a:extLst>
                  <a:ext uri="{FF2B5EF4-FFF2-40B4-BE49-F238E27FC236}">
                    <a16:creationId xmlns:a16="http://schemas.microsoft.com/office/drawing/2014/main" id="{C49F49AC-1FDB-42FB-B408-45B1C6987972}"/>
                  </a:ext>
                </a:extLst>
              </p:cNvPr>
              <p:cNvSpPr/>
              <p:nvPr/>
            </p:nvSpPr>
            <p:spPr>
              <a:xfrm>
                <a:off x="4444998" y="3816531"/>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72" name="Straight Arrow Connector 71">
                <a:extLst>
                  <a:ext uri="{FF2B5EF4-FFF2-40B4-BE49-F238E27FC236}">
                    <a16:creationId xmlns:a16="http://schemas.microsoft.com/office/drawing/2014/main" id="{B6680F99-72A0-49C2-A9C3-870EAAD438AD}"/>
                  </a:ext>
                </a:extLst>
              </p:cNvPr>
              <p:cNvCxnSpPr>
                <a:endCxn id="71" idx="1"/>
              </p:cNvCxnSpPr>
              <p:nvPr/>
            </p:nvCxnSpPr>
            <p:spPr>
              <a:xfrm>
                <a:off x="3735250" y="4012474"/>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87F9A5E-00F4-406B-94CE-11F7B90FD078}"/>
                </a:ext>
              </a:extLst>
            </p:cNvPr>
            <p:cNvGrpSpPr/>
            <p:nvPr/>
          </p:nvGrpSpPr>
          <p:grpSpPr>
            <a:xfrm>
              <a:off x="3735250" y="4406537"/>
              <a:ext cx="1397726" cy="391886"/>
              <a:chOff x="3735250" y="4406537"/>
              <a:chExt cx="1397726" cy="391886"/>
            </a:xfrm>
          </p:grpSpPr>
          <p:sp>
            <p:nvSpPr>
              <p:cNvPr id="69" name="Rectangle: Rounded Corners 68">
                <a:extLst>
                  <a:ext uri="{FF2B5EF4-FFF2-40B4-BE49-F238E27FC236}">
                    <a16:creationId xmlns:a16="http://schemas.microsoft.com/office/drawing/2014/main" id="{A2EBC4E7-C83F-4377-B2F8-2141B74C3EC6}"/>
                  </a:ext>
                </a:extLst>
              </p:cNvPr>
              <p:cNvSpPr/>
              <p:nvPr/>
            </p:nvSpPr>
            <p:spPr>
              <a:xfrm>
                <a:off x="4444998" y="4406537"/>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70" name="Straight Arrow Connector 69">
                <a:extLst>
                  <a:ext uri="{FF2B5EF4-FFF2-40B4-BE49-F238E27FC236}">
                    <a16:creationId xmlns:a16="http://schemas.microsoft.com/office/drawing/2014/main" id="{2BB86F30-933D-4D78-A11D-D137E82582F9}"/>
                  </a:ext>
                </a:extLst>
              </p:cNvPr>
              <p:cNvCxnSpPr>
                <a:endCxn id="69" idx="1"/>
              </p:cNvCxnSpPr>
              <p:nvPr/>
            </p:nvCxnSpPr>
            <p:spPr>
              <a:xfrm>
                <a:off x="3735250" y="4602480"/>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23F5227-E044-473E-B3E5-CC811159746C}"/>
                </a:ext>
              </a:extLst>
            </p:cNvPr>
            <p:cNvGrpSpPr/>
            <p:nvPr/>
          </p:nvGrpSpPr>
          <p:grpSpPr>
            <a:xfrm>
              <a:off x="3746135" y="4963885"/>
              <a:ext cx="1397726" cy="391886"/>
              <a:chOff x="3746135" y="4963885"/>
              <a:chExt cx="1397726" cy="391886"/>
            </a:xfrm>
          </p:grpSpPr>
          <p:sp>
            <p:nvSpPr>
              <p:cNvPr id="67" name="Rectangle: Rounded Corners 66">
                <a:extLst>
                  <a:ext uri="{FF2B5EF4-FFF2-40B4-BE49-F238E27FC236}">
                    <a16:creationId xmlns:a16="http://schemas.microsoft.com/office/drawing/2014/main" id="{A7E6E11C-B0B3-40E5-BD03-B21FC96F51EC}"/>
                  </a:ext>
                </a:extLst>
              </p:cNvPr>
              <p:cNvSpPr/>
              <p:nvPr/>
            </p:nvSpPr>
            <p:spPr>
              <a:xfrm>
                <a:off x="4455883" y="4963885"/>
                <a:ext cx="687978" cy="3918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4bit</a:t>
                </a:r>
              </a:p>
            </p:txBody>
          </p:sp>
          <p:cxnSp>
            <p:nvCxnSpPr>
              <p:cNvPr id="68" name="Straight Arrow Connector 67">
                <a:extLst>
                  <a:ext uri="{FF2B5EF4-FFF2-40B4-BE49-F238E27FC236}">
                    <a16:creationId xmlns:a16="http://schemas.microsoft.com/office/drawing/2014/main" id="{4927B2F2-2CA1-4CD2-AB74-F4B91F9B7976}"/>
                  </a:ext>
                </a:extLst>
              </p:cNvPr>
              <p:cNvCxnSpPr>
                <a:endCxn id="67" idx="1"/>
              </p:cNvCxnSpPr>
              <p:nvPr/>
            </p:nvCxnSpPr>
            <p:spPr>
              <a:xfrm>
                <a:off x="3746135" y="5159828"/>
                <a:ext cx="709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83" name="Table 82">
            <a:extLst>
              <a:ext uri="{FF2B5EF4-FFF2-40B4-BE49-F238E27FC236}">
                <a16:creationId xmlns:a16="http://schemas.microsoft.com/office/drawing/2014/main" id="{9AA379BC-A07A-4371-9B34-1783E96DD3CF}"/>
              </a:ext>
            </a:extLst>
          </p:cNvPr>
          <p:cNvGraphicFramePr>
            <a:graphicFrameLocks noGrp="1"/>
          </p:cNvGraphicFramePr>
          <p:nvPr>
            <p:extLst>
              <p:ext uri="{D42A27DB-BD31-4B8C-83A1-F6EECF244321}">
                <p14:modId xmlns:p14="http://schemas.microsoft.com/office/powerpoint/2010/main" val="3140494516"/>
              </p:ext>
            </p:extLst>
          </p:nvPr>
        </p:nvGraphicFramePr>
        <p:xfrm>
          <a:off x="4856641" y="678666"/>
          <a:ext cx="428897" cy="3337560"/>
        </p:xfrm>
        <a:graphic>
          <a:graphicData uri="http://schemas.openxmlformats.org/drawingml/2006/table">
            <a:tbl>
              <a:tblPr firstRow="1" bandRow="1">
                <a:tableStyleId>{5C22544A-7EE6-4342-B048-85BDC9FD1C3A}</a:tableStyleId>
              </a:tblPr>
              <a:tblGrid>
                <a:gridCol w="428897">
                  <a:extLst>
                    <a:ext uri="{9D8B030D-6E8A-4147-A177-3AD203B41FA5}">
                      <a16:colId xmlns:a16="http://schemas.microsoft.com/office/drawing/2014/main" val="2601946874"/>
                    </a:ext>
                  </a:extLst>
                </a:gridCol>
              </a:tblGrid>
              <a:tr h="278130">
                <a:tc>
                  <a:txBody>
                    <a:bodyPr/>
                    <a:lstStyle/>
                    <a:p>
                      <a:r>
                        <a:rPr lang="en-IN" sz="1100" dirty="0"/>
                        <a:t>0</a:t>
                      </a:r>
                    </a:p>
                  </a:txBody>
                  <a:tcPr marL="68580" marR="68580" marT="34290" marB="34290"/>
                </a:tc>
                <a:extLst>
                  <a:ext uri="{0D108BD9-81ED-4DB2-BD59-A6C34878D82A}">
                    <a16:rowId xmlns:a16="http://schemas.microsoft.com/office/drawing/2014/main" val="763083339"/>
                  </a:ext>
                </a:extLst>
              </a:tr>
              <a:tr h="278130">
                <a:tc>
                  <a:txBody>
                    <a:bodyPr/>
                    <a:lstStyle/>
                    <a:p>
                      <a:r>
                        <a:rPr lang="en-IN" sz="1100" dirty="0"/>
                        <a:t>1</a:t>
                      </a:r>
                    </a:p>
                  </a:txBody>
                  <a:tcPr marL="68580" marR="68580" marT="34290" marB="34290"/>
                </a:tc>
                <a:extLst>
                  <a:ext uri="{0D108BD9-81ED-4DB2-BD59-A6C34878D82A}">
                    <a16:rowId xmlns:a16="http://schemas.microsoft.com/office/drawing/2014/main" val="2316333287"/>
                  </a:ext>
                </a:extLst>
              </a:tr>
              <a:tr h="278130">
                <a:tc>
                  <a:txBody>
                    <a:bodyPr/>
                    <a:lstStyle/>
                    <a:p>
                      <a:r>
                        <a:rPr lang="en-IN" sz="1100" dirty="0"/>
                        <a:t>2</a:t>
                      </a:r>
                    </a:p>
                  </a:txBody>
                  <a:tcPr marL="68580" marR="68580" marT="34290" marB="34290"/>
                </a:tc>
                <a:extLst>
                  <a:ext uri="{0D108BD9-81ED-4DB2-BD59-A6C34878D82A}">
                    <a16:rowId xmlns:a16="http://schemas.microsoft.com/office/drawing/2014/main" val="1362245490"/>
                  </a:ext>
                </a:extLst>
              </a:tr>
              <a:tr h="278130">
                <a:tc>
                  <a:txBody>
                    <a:bodyPr/>
                    <a:lstStyle/>
                    <a:p>
                      <a:r>
                        <a:rPr lang="en-IN" sz="1100" dirty="0"/>
                        <a:t>3</a:t>
                      </a:r>
                    </a:p>
                  </a:txBody>
                  <a:tcPr marL="68580" marR="68580" marT="34290" marB="34290"/>
                </a:tc>
                <a:extLst>
                  <a:ext uri="{0D108BD9-81ED-4DB2-BD59-A6C34878D82A}">
                    <a16:rowId xmlns:a16="http://schemas.microsoft.com/office/drawing/2014/main" val="3837109024"/>
                  </a:ext>
                </a:extLst>
              </a:tr>
              <a:tr h="278130">
                <a:tc>
                  <a:txBody>
                    <a:bodyPr/>
                    <a:lstStyle/>
                    <a:p>
                      <a:r>
                        <a:rPr lang="en-IN" sz="1100" dirty="0"/>
                        <a:t>.</a:t>
                      </a:r>
                    </a:p>
                  </a:txBody>
                  <a:tcPr marL="68580" marR="68580" marT="34290" marB="34290"/>
                </a:tc>
                <a:extLst>
                  <a:ext uri="{0D108BD9-81ED-4DB2-BD59-A6C34878D82A}">
                    <a16:rowId xmlns:a16="http://schemas.microsoft.com/office/drawing/2014/main" val="3974720991"/>
                  </a:ext>
                </a:extLst>
              </a:tr>
              <a:tr h="278130">
                <a:tc>
                  <a:txBody>
                    <a:bodyPr/>
                    <a:lstStyle/>
                    <a:p>
                      <a:r>
                        <a:rPr lang="en-IN" sz="1100" dirty="0"/>
                        <a:t>.</a:t>
                      </a:r>
                    </a:p>
                  </a:txBody>
                  <a:tcPr marL="68580" marR="68580" marT="34290" marB="34290"/>
                </a:tc>
                <a:extLst>
                  <a:ext uri="{0D108BD9-81ED-4DB2-BD59-A6C34878D82A}">
                    <a16:rowId xmlns:a16="http://schemas.microsoft.com/office/drawing/2014/main" val="809821682"/>
                  </a:ext>
                </a:extLst>
              </a:tr>
              <a:tr h="278130">
                <a:tc>
                  <a:txBody>
                    <a:bodyPr/>
                    <a:lstStyle/>
                    <a:p>
                      <a:r>
                        <a:rPr lang="en-IN" sz="1100" dirty="0"/>
                        <a:t>.</a:t>
                      </a:r>
                    </a:p>
                  </a:txBody>
                  <a:tcPr marL="68580" marR="68580" marT="34290" marB="34290"/>
                </a:tc>
                <a:extLst>
                  <a:ext uri="{0D108BD9-81ED-4DB2-BD59-A6C34878D82A}">
                    <a16:rowId xmlns:a16="http://schemas.microsoft.com/office/drawing/2014/main" val="3255486175"/>
                  </a:ext>
                </a:extLst>
              </a:tr>
              <a:tr h="278130">
                <a:tc>
                  <a:txBody>
                    <a:bodyPr/>
                    <a:lstStyle/>
                    <a:p>
                      <a:r>
                        <a:rPr lang="en-IN" sz="1100" dirty="0"/>
                        <a:t>.</a:t>
                      </a:r>
                    </a:p>
                  </a:txBody>
                  <a:tcPr marL="68580" marR="68580" marT="34290" marB="34290"/>
                </a:tc>
                <a:extLst>
                  <a:ext uri="{0D108BD9-81ED-4DB2-BD59-A6C34878D82A}">
                    <a16:rowId xmlns:a16="http://schemas.microsoft.com/office/drawing/2014/main" val="1810866825"/>
                  </a:ext>
                </a:extLst>
              </a:tr>
              <a:tr h="278130">
                <a:tc>
                  <a:txBody>
                    <a:bodyPr/>
                    <a:lstStyle/>
                    <a:p>
                      <a:r>
                        <a:rPr lang="en-IN" sz="1100" dirty="0"/>
                        <a:t>28</a:t>
                      </a:r>
                    </a:p>
                  </a:txBody>
                  <a:tcPr marL="68580" marR="68580" marT="34290" marB="34290"/>
                </a:tc>
                <a:extLst>
                  <a:ext uri="{0D108BD9-81ED-4DB2-BD59-A6C34878D82A}">
                    <a16:rowId xmlns:a16="http://schemas.microsoft.com/office/drawing/2014/main" val="2823663057"/>
                  </a:ext>
                </a:extLst>
              </a:tr>
              <a:tr h="278130">
                <a:tc>
                  <a:txBody>
                    <a:bodyPr/>
                    <a:lstStyle/>
                    <a:p>
                      <a:r>
                        <a:rPr lang="en-IN" sz="1100" dirty="0"/>
                        <a:t>29</a:t>
                      </a:r>
                    </a:p>
                  </a:txBody>
                  <a:tcPr marL="68580" marR="68580" marT="34290" marB="34290"/>
                </a:tc>
                <a:extLst>
                  <a:ext uri="{0D108BD9-81ED-4DB2-BD59-A6C34878D82A}">
                    <a16:rowId xmlns:a16="http://schemas.microsoft.com/office/drawing/2014/main" val="2573571461"/>
                  </a:ext>
                </a:extLst>
              </a:tr>
              <a:tr h="278130">
                <a:tc>
                  <a:txBody>
                    <a:bodyPr/>
                    <a:lstStyle/>
                    <a:p>
                      <a:r>
                        <a:rPr lang="en-IN" sz="1100" dirty="0"/>
                        <a:t>30</a:t>
                      </a:r>
                    </a:p>
                  </a:txBody>
                  <a:tcPr marL="68580" marR="68580" marT="34290" marB="34290"/>
                </a:tc>
                <a:extLst>
                  <a:ext uri="{0D108BD9-81ED-4DB2-BD59-A6C34878D82A}">
                    <a16:rowId xmlns:a16="http://schemas.microsoft.com/office/drawing/2014/main" val="3231808672"/>
                  </a:ext>
                </a:extLst>
              </a:tr>
              <a:tr h="278130">
                <a:tc>
                  <a:txBody>
                    <a:bodyPr/>
                    <a:lstStyle/>
                    <a:p>
                      <a:r>
                        <a:rPr lang="en-IN" sz="1100" dirty="0"/>
                        <a:t>31</a:t>
                      </a:r>
                    </a:p>
                  </a:txBody>
                  <a:tcPr marL="68580" marR="68580" marT="34290" marB="34290"/>
                </a:tc>
                <a:extLst>
                  <a:ext uri="{0D108BD9-81ED-4DB2-BD59-A6C34878D82A}">
                    <a16:rowId xmlns:a16="http://schemas.microsoft.com/office/drawing/2014/main" val="1446668059"/>
                  </a:ext>
                </a:extLst>
              </a:tr>
            </a:tbl>
          </a:graphicData>
        </a:graphic>
      </p:graphicFrame>
      <p:cxnSp>
        <p:nvCxnSpPr>
          <p:cNvPr id="84" name="Straight Arrow Connector 83">
            <a:extLst>
              <a:ext uri="{FF2B5EF4-FFF2-40B4-BE49-F238E27FC236}">
                <a16:creationId xmlns:a16="http://schemas.microsoft.com/office/drawing/2014/main" id="{7B9BF779-BFCE-4C4C-A018-897932C307A7}"/>
              </a:ext>
            </a:extLst>
          </p:cNvPr>
          <p:cNvCxnSpPr>
            <a:cxnSpLocks/>
            <a:stCxn id="79" idx="3"/>
          </p:cNvCxnSpPr>
          <p:nvPr/>
        </p:nvCxnSpPr>
        <p:spPr>
          <a:xfrm>
            <a:off x="4149619" y="863177"/>
            <a:ext cx="724988" cy="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E0B5664-B2F1-4C28-A75C-D8D167E45258}"/>
              </a:ext>
            </a:extLst>
          </p:cNvPr>
          <p:cNvCxnSpPr>
            <a:stCxn id="81" idx="3"/>
          </p:cNvCxnSpPr>
          <p:nvPr/>
        </p:nvCxnSpPr>
        <p:spPr>
          <a:xfrm>
            <a:off x="4153428" y="1287719"/>
            <a:ext cx="692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205CC90-E81E-4520-AFD0-6BF0A3D89ABC}"/>
              </a:ext>
            </a:extLst>
          </p:cNvPr>
          <p:cNvCxnSpPr>
            <a:cxnSpLocks/>
            <a:stCxn id="77" idx="3"/>
          </p:cNvCxnSpPr>
          <p:nvPr/>
        </p:nvCxnSpPr>
        <p:spPr>
          <a:xfrm>
            <a:off x="4117506" y="1751451"/>
            <a:ext cx="757102" cy="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F2A1C91-AB8B-44ED-8F7C-262EE5E7670D}"/>
              </a:ext>
            </a:extLst>
          </p:cNvPr>
          <p:cNvCxnSpPr>
            <a:stCxn id="75" idx="3"/>
          </p:cNvCxnSpPr>
          <p:nvPr/>
        </p:nvCxnSpPr>
        <p:spPr>
          <a:xfrm flipV="1">
            <a:off x="4116417" y="2175177"/>
            <a:ext cx="7581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D6CCF2D-CDB9-47FE-A1DE-FE97CCE5DCAF}"/>
              </a:ext>
            </a:extLst>
          </p:cNvPr>
          <p:cNvCxnSpPr>
            <a:stCxn id="73" idx="3"/>
          </p:cNvCxnSpPr>
          <p:nvPr/>
        </p:nvCxnSpPr>
        <p:spPr>
          <a:xfrm flipV="1">
            <a:off x="4145808" y="2678098"/>
            <a:ext cx="728799" cy="1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7D8B315-9B2F-498D-AECC-F86BB846BB02}"/>
              </a:ext>
            </a:extLst>
          </p:cNvPr>
          <p:cNvCxnSpPr>
            <a:stCxn id="71" idx="3"/>
          </p:cNvCxnSpPr>
          <p:nvPr/>
        </p:nvCxnSpPr>
        <p:spPr>
          <a:xfrm>
            <a:off x="4152340" y="3108356"/>
            <a:ext cx="732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D972D62-0276-4954-9A60-F371587D1DDD}"/>
              </a:ext>
            </a:extLst>
          </p:cNvPr>
          <p:cNvCxnSpPr>
            <a:stCxn id="69" idx="3"/>
          </p:cNvCxnSpPr>
          <p:nvPr/>
        </p:nvCxnSpPr>
        <p:spPr>
          <a:xfrm>
            <a:off x="4152339" y="3550860"/>
            <a:ext cx="7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14D6FFF-6916-4432-9332-E7FE1F0E2EC9}"/>
              </a:ext>
            </a:extLst>
          </p:cNvPr>
          <p:cNvCxnSpPr>
            <a:cxnSpLocks/>
            <a:stCxn id="67" idx="3"/>
          </p:cNvCxnSpPr>
          <p:nvPr/>
        </p:nvCxnSpPr>
        <p:spPr>
          <a:xfrm>
            <a:off x="4160503" y="3968871"/>
            <a:ext cx="714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B5DD1AFE-8053-4D1C-9AA7-46C5460308CE}"/>
              </a:ext>
            </a:extLst>
          </p:cNvPr>
          <p:cNvSpPr/>
          <p:nvPr/>
        </p:nvSpPr>
        <p:spPr>
          <a:xfrm>
            <a:off x="5322549" y="2053545"/>
            <a:ext cx="1099457" cy="47024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1050"/>
          </a:p>
        </p:txBody>
      </p:sp>
      <p:sp>
        <p:nvSpPr>
          <p:cNvPr id="93" name="Rectangle 92">
            <a:extLst>
              <a:ext uri="{FF2B5EF4-FFF2-40B4-BE49-F238E27FC236}">
                <a16:creationId xmlns:a16="http://schemas.microsoft.com/office/drawing/2014/main" id="{E5CDFCDD-3AC1-4891-9B14-18090E5F10FA}"/>
              </a:ext>
            </a:extLst>
          </p:cNvPr>
          <p:cNvSpPr/>
          <p:nvPr/>
        </p:nvSpPr>
        <p:spPr>
          <a:xfrm>
            <a:off x="6422006" y="1819208"/>
            <a:ext cx="2565224" cy="93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Input to p box</a:t>
            </a:r>
          </a:p>
          <a:p>
            <a:pPr algn="ctr"/>
            <a:r>
              <a:rPr lang="en-IN" sz="1050" dirty="0"/>
              <a:t>Permutation</a:t>
            </a:r>
          </a:p>
          <a:p>
            <a:pPr algn="ctr"/>
            <a:endParaRPr lang="en-IN" sz="1050" dirty="0"/>
          </a:p>
        </p:txBody>
      </p:sp>
      <p:sp>
        <p:nvSpPr>
          <p:cNvPr id="94" name="Google Shape;100;p2">
            <a:extLst>
              <a:ext uri="{FF2B5EF4-FFF2-40B4-BE49-F238E27FC236}">
                <a16:creationId xmlns:a16="http://schemas.microsoft.com/office/drawing/2014/main" id="{7261ABF8-B5AA-4996-8C66-DA2380ACAF00}"/>
              </a:ext>
            </a:extLst>
          </p:cNvPr>
          <p:cNvSpPr/>
          <p:nvPr/>
        </p:nvSpPr>
        <p:spPr>
          <a:xfrm>
            <a:off x="457345" y="143757"/>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5" name="Google Shape;101;p2">
            <a:extLst>
              <a:ext uri="{FF2B5EF4-FFF2-40B4-BE49-F238E27FC236}">
                <a16:creationId xmlns:a16="http://schemas.microsoft.com/office/drawing/2014/main" id="{BFF36D80-0671-4718-8BC7-7E81053F9332}"/>
              </a:ext>
            </a:extLst>
          </p:cNvPr>
          <p:cNvSpPr txBox="1"/>
          <p:nvPr/>
        </p:nvSpPr>
        <p:spPr>
          <a:xfrm>
            <a:off x="829173" y="205849"/>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6" name="Google Shape;102;p2">
            <a:extLst>
              <a:ext uri="{FF2B5EF4-FFF2-40B4-BE49-F238E27FC236}">
                <a16:creationId xmlns:a16="http://schemas.microsoft.com/office/drawing/2014/main" id="{455BDEE6-8765-40C9-B558-D422C55027FD}"/>
              </a:ext>
            </a:extLst>
          </p:cNvPr>
          <p:cNvSpPr txBox="1"/>
          <p:nvPr/>
        </p:nvSpPr>
        <p:spPr>
          <a:xfrm>
            <a:off x="7057972" y="109352"/>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2160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554243" y="45460"/>
            <a:ext cx="8446031" cy="572700"/>
          </a:xfrm>
        </p:spPr>
        <p:txBody>
          <a:bodyPr/>
          <a:lstStyle/>
          <a:p>
            <a:r>
              <a:rPr lang="en-US" dirty="0"/>
              <a:t>PRINCIPLE BEHIND S BOX</a:t>
            </a:r>
          </a:p>
        </p:txBody>
      </p:sp>
      <p:sp>
        <p:nvSpPr>
          <p:cNvPr id="9" name="TextBox 8">
            <a:extLst>
              <a:ext uri="{FF2B5EF4-FFF2-40B4-BE49-F238E27FC236}">
                <a16:creationId xmlns:a16="http://schemas.microsoft.com/office/drawing/2014/main" id="{65D05FA8-3667-4ACD-8A0E-C042155D2E82}"/>
              </a:ext>
            </a:extLst>
          </p:cNvPr>
          <p:cNvSpPr txBox="1"/>
          <p:nvPr/>
        </p:nvSpPr>
        <p:spPr>
          <a:xfrm>
            <a:off x="2096588" y="4157122"/>
            <a:ext cx="3615167"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IN" sz="1400" dirty="0"/>
              <a:t>Repeat for each s-box with each 6bit block</a:t>
            </a:r>
            <a:endParaRPr lang="en-US" dirty="0"/>
          </a:p>
        </p:txBody>
      </p:sp>
      <p:graphicFrame>
        <p:nvGraphicFramePr>
          <p:cNvPr id="10" name="Table 9">
            <a:extLst>
              <a:ext uri="{FF2B5EF4-FFF2-40B4-BE49-F238E27FC236}">
                <a16:creationId xmlns:a16="http://schemas.microsoft.com/office/drawing/2014/main" id="{619D84E0-BE21-46D2-BA8E-3E449B605711}"/>
              </a:ext>
            </a:extLst>
          </p:cNvPr>
          <p:cNvGraphicFramePr>
            <a:graphicFrameLocks noGrp="1"/>
          </p:cNvGraphicFramePr>
          <p:nvPr>
            <p:extLst>
              <p:ext uri="{D42A27DB-BD31-4B8C-83A1-F6EECF244321}">
                <p14:modId xmlns:p14="http://schemas.microsoft.com/office/powerpoint/2010/main" val="3468962155"/>
              </p:ext>
            </p:extLst>
          </p:nvPr>
        </p:nvGraphicFramePr>
        <p:xfrm>
          <a:off x="2420670" y="1191717"/>
          <a:ext cx="4125684" cy="278130"/>
        </p:xfrm>
        <a:graphic>
          <a:graphicData uri="http://schemas.openxmlformats.org/drawingml/2006/table">
            <a:tbl>
              <a:tblPr firstRow="1" bandRow="1">
                <a:tableStyleId>{5C22544A-7EE6-4342-B048-85BDC9FD1C3A}</a:tableStyleId>
              </a:tblPr>
              <a:tblGrid>
                <a:gridCol w="687614">
                  <a:extLst>
                    <a:ext uri="{9D8B030D-6E8A-4147-A177-3AD203B41FA5}">
                      <a16:colId xmlns:a16="http://schemas.microsoft.com/office/drawing/2014/main" val="2555836378"/>
                    </a:ext>
                  </a:extLst>
                </a:gridCol>
                <a:gridCol w="687614">
                  <a:extLst>
                    <a:ext uri="{9D8B030D-6E8A-4147-A177-3AD203B41FA5}">
                      <a16:colId xmlns:a16="http://schemas.microsoft.com/office/drawing/2014/main" val="2891885454"/>
                    </a:ext>
                  </a:extLst>
                </a:gridCol>
                <a:gridCol w="687614">
                  <a:extLst>
                    <a:ext uri="{9D8B030D-6E8A-4147-A177-3AD203B41FA5}">
                      <a16:colId xmlns:a16="http://schemas.microsoft.com/office/drawing/2014/main" val="644155704"/>
                    </a:ext>
                  </a:extLst>
                </a:gridCol>
                <a:gridCol w="687614">
                  <a:extLst>
                    <a:ext uri="{9D8B030D-6E8A-4147-A177-3AD203B41FA5}">
                      <a16:colId xmlns:a16="http://schemas.microsoft.com/office/drawing/2014/main" val="1459875714"/>
                    </a:ext>
                  </a:extLst>
                </a:gridCol>
                <a:gridCol w="687614">
                  <a:extLst>
                    <a:ext uri="{9D8B030D-6E8A-4147-A177-3AD203B41FA5}">
                      <a16:colId xmlns:a16="http://schemas.microsoft.com/office/drawing/2014/main" val="3704294256"/>
                    </a:ext>
                  </a:extLst>
                </a:gridCol>
                <a:gridCol w="687614">
                  <a:extLst>
                    <a:ext uri="{9D8B030D-6E8A-4147-A177-3AD203B41FA5}">
                      <a16:colId xmlns:a16="http://schemas.microsoft.com/office/drawing/2014/main" val="1108023377"/>
                    </a:ext>
                  </a:extLst>
                </a:gridCol>
              </a:tblGrid>
              <a:tr h="278130">
                <a:tc>
                  <a:txBody>
                    <a:bodyPr/>
                    <a:lstStyle/>
                    <a:p>
                      <a:r>
                        <a:rPr lang="en-IN" sz="1100" dirty="0"/>
                        <a:t>b1</a:t>
                      </a:r>
                    </a:p>
                  </a:txBody>
                  <a:tcPr marL="68580" marR="68580" marT="34290" marB="34290"/>
                </a:tc>
                <a:tc>
                  <a:txBody>
                    <a:bodyPr/>
                    <a:lstStyle/>
                    <a:p>
                      <a:r>
                        <a:rPr lang="en-IN" sz="1100" dirty="0"/>
                        <a:t>b2</a:t>
                      </a:r>
                    </a:p>
                  </a:txBody>
                  <a:tcPr marL="68580" marR="68580" marT="34290" marB="34290"/>
                </a:tc>
                <a:tc>
                  <a:txBody>
                    <a:bodyPr/>
                    <a:lstStyle/>
                    <a:p>
                      <a:r>
                        <a:rPr lang="en-IN" sz="1100" dirty="0"/>
                        <a:t>b3</a:t>
                      </a:r>
                    </a:p>
                  </a:txBody>
                  <a:tcPr marL="68580" marR="68580" marT="34290" marB="34290"/>
                </a:tc>
                <a:tc>
                  <a:txBody>
                    <a:bodyPr/>
                    <a:lstStyle/>
                    <a:p>
                      <a:r>
                        <a:rPr lang="en-IN" sz="1100" dirty="0"/>
                        <a:t>b4</a:t>
                      </a:r>
                    </a:p>
                  </a:txBody>
                  <a:tcPr marL="68580" marR="68580" marT="34290" marB="34290"/>
                </a:tc>
                <a:tc>
                  <a:txBody>
                    <a:bodyPr/>
                    <a:lstStyle/>
                    <a:p>
                      <a:r>
                        <a:rPr lang="en-IN" sz="1100" dirty="0"/>
                        <a:t>b5</a:t>
                      </a:r>
                    </a:p>
                  </a:txBody>
                  <a:tcPr marL="68580" marR="68580" marT="34290" marB="34290"/>
                </a:tc>
                <a:tc>
                  <a:txBody>
                    <a:bodyPr/>
                    <a:lstStyle/>
                    <a:p>
                      <a:r>
                        <a:rPr lang="en-IN" sz="1100" dirty="0"/>
                        <a:t>b6</a:t>
                      </a:r>
                    </a:p>
                  </a:txBody>
                  <a:tcPr marL="68580" marR="68580" marT="34290" marB="34290"/>
                </a:tc>
                <a:extLst>
                  <a:ext uri="{0D108BD9-81ED-4DB2-BD59-A6C34878D82A}">
                    <a16:rowId xmlns:a16="http://schemas.microsoft.com/office/drawing/2014/main" val="3115291171"/>
                  </a:ext>
                </a:extLst>
              </a:tr>
            </a:tbl>
          </a:graphicData>
        </a:graphic>
      </p:graphicFrame>
      <p:graphicFrame>
        <p:nvGraphicFramePr>
          <p:cNvPr id="12" name="Table 11">
            <a:extLst>
              <a:ext uri="{FF2B5EF4-FFF2-40B4-BE49-F238E27FC236}">
                <a16:creationId xmlns:a16="http://schemas.microsoft.com/office/drawing/2014/main" id="{4BA25BD3-2F06-424A-98C8-B0BEF2D066CC}"/>
              </a:ext>
            </a:extLst>
          </p:cNvPr>
          <p:cNvGraphicFramePr>
            <a:graphicFrameLocks noGrp="1"/>
          </p:cNvGraphicFramePr>
          <p:nvPr>
            <p:extLst>
              <p:ext uri="{D42A27DB-BD31-4B8C-83A1-F6EECF244321}">
                <p14:modId xmlns:p14="http://schemas.microsoft.com/office/powerpoint/2010/main" val="2158839768"/>
              </p:ext>
            </p:extLst>
          </p:nvPr>
        </p:nvGraphicFramePr>
        <p:xfrm>
          <a:off x="2394544" y="832489"/>
          <a:ext cx="4125684" cy="278130"/>
        </p:xfrm>
        <a:graphic>
          <a:graphicData uri="http://schemas.openxmlformats.org/drawingml/2006/table">
            <a:tbl>
              <a:tblPr firstRow="1" bandRow="1">
                <a:tableStyleId>{2D5ABB26-0587-4C30-8999-92F81FD0307C}</a:tableStyleId>
              </a:tblPr>
              <a:tblGrid>
                <a:gridCol w="687614">
                  <a:extLst>
                    <a:ext uri="{9D8B030D-6E8A-4147-A177-3AD203B41FA5}">
                      <a16:colId xmlns:a16="http://schemas.microsoft.com/office/drawing/2014/main" val="3428997893"/>
                    </a:ext>
                  </a:extLst>
                </a:gridCol>
                <a:gridCol w="687614">
                  <a:extLst>
                    <a:ext uri="{9D8B030D-6E8A-4147-A177-3AD203B41FA5}">
                      <a16:colId xmlns:a16="http://schemas.microsoft.com/office/drawing/2014/main" val="3301864023"/>
                    </a:ext>
                  </a:extLst>
                </a:gridCol>
                <a:gridCol w="687614">
                  <a:extLst>
                    <a:ext uri="{9D8B030D-6E8A-4147-A177-3AD203B41FA5}">
                      <a16:colId xmlns:a16="http://schemas.microsoft.com/office/drawing/2014/main" val="708674843"/>
                    </a:ext>
                  </a:extLst>
                </a:gridCol>
                <a:gridCol w="687614">
                  <a:extLst>
                    <a:ext uri="{9D8B030D-6E8A-4147-A177-3AD203B41FA5}">
                      <a16:colId xmlns:a16="http://schemas.microsoft.com/office/drawing/2014/main" val="3790654166"/>
                    </a:ext>
                  </a:extLst>
                </a:gridCol>
                <a:gridCol w="687614">
                  <a:extLst>
                    <a:ext uri="{9D8B030D-6E8A-4147-A177-3AD203B41FA5}">
                      <a16:colId xmlns:a16="http://schemas.microsoft.com/office/drawing/2014/main" val="2271155706"/>
                    </a:ext>
                  </a:extLst>
                </a:gridCol>
                <a:gridCol w="687614">
                  <a:extLst>
                    <a:ext uri="{9D8B030D-6E8A-4147-A177-3AD203B41FA5}">
                      <a16:colId xmlns:a16="http://schemas.microsoft.com/office/drawing/2014/main" val="968806389"/>
                    </a:ext>
                  </a:extLst>
                </a:gridCol>
              </a:tblGrid>
              <a:tr h="278130">
                <a:tc>
                  <a:txBody>
                    <a:bodyPr/>
                    <a:lstStyle/>
                    <a:p>
                      <a:r>
                        <a:rPr lang="en-IN" sz="1100" dirty="0"/>
                        <a:t>1</a:t>
                      </a:r>
                      <a:r>
                        <a:rPr lang="en-IN" sz="1100" baseline="30000" dirty="0"/>
                        <a:t>st</a:t>
                      </a:r>
                      <a:r>
                        <a:rPr lang="en-IN" sz="1100" dirty="0"/>
                        <a:t> bit</a:t>
                      </a:r>
                    </a:p>
                  </a:txBody>
                  <a:tcPr marL="68580" marR="68580" marT="34290" marB="34290"/>
                </a:tc>
                <a:tc>
                  <a:txBody>
                    <a:bodyPr/>
                    <a:lstStyle/>
                    <a:p>
                      <a:r>
                        <a:rPr lang="en-IN" sz="1100" dirty="0"/>
                        <a:t>2</a:t>
                      </a:r>
                      <a:r>
                        <a:rPr lang="en-IN" sz="1100" baseline="30000" dirty="0"/>
                        <a:t>nd</a:t>
                      </a:r>
                      <a:r>
                        <a:rPr lang="en-IN" sz="1100" dirty="0"/>
                        <a:t> bit</a:t>
                      </a:r>
                    </a:p>
                  </a:txBody>
                  <a:tcPr marL="68580" marR="68580" marT="34290" marB="34290"/>
                </a:tc>
                <a:tc>
                  <a:txBody>
                    <a:bodyPr/>
                    <a:lstStyle/>
                    <a:p>
                      <a:r>
                        <a:rPr lang="en-IN" sz="1100" dirty="0"/>
                        <a:t>3</a:t>
                      </a:r>
                      <a:r>
                        <a:rPr lang="en-IN" sz="1100" baseline="30000" dirty="0"/>
                        <a:t>rd</a:t>
                      </a:r>
                      <a:r>
                        <a:rPr lang="en-IN" sz="1100" dirty="0"/>
                        <a:t> bit</a:t>
                      </a:r>
                    </a:p>
                  </a:txBody>
                  <a:tcPr marL="68580" marR="68580" marT="34290" marB="34290"/>
                </a:tc>
                <a:tc>
                  <a:txBody>
                    <a:bodyPr/>
                    <a:lstStyle/>
                    <a:p>
                      <a:r>
                        <a:rPr lang="en-IN" sz="1100" dirty="0"/>
                        <a:t>4</a:t>
                      </a:r>
                      <a:r>
                        <a:rPr lang="en-IN" sz="1100" baseline="30000" dirty="0"/>
                        <a:t>th</a:t>
                      </a:r>
                      <a:r>
                        <a:rPr lang="en-IN" sz="1100" dirty="0"/>
                        <a:t> bit</a:t>
                      </a:r>
                    </a:p>
                  </a:txBody>
                  <a:tcPr marL="68580" marR="68580" marT="34290" marB="34290"/>
                </a:tc>
                <a:tc>
                  <a:txBody>
                    <a:bodyPr/>
                    <a:lstStyle/>
                    <a:p>
                      <a:r>
                        <a:rPr lang="en-IN" sz="1100" dirty="0"/>
                        <a:t>5</a:t>
                      </a:r>
                      <a:r>
                        <a:rPr lang="en-IN" sz="1100" baseline="30000" dirty="0"/>
                        <a:t>th</a:t>
                      </a:r>
                      <a:r>
                        <a:rPr lang="en-IN" sz="1100" dirty="0"/>
                        <a:t> bit</a:t>
                      </a:r>
                    </a:p>
                  </a:txBody>
                  <a:tcPr marL="68580" marR="68580" marT="34290" marB="34290"/>
                </a:tc>
                <a:tc>
                  <a:txBody>
                    <a:bodyPr/>
                    <a:lstStyle/>
                    <a:p>
                      <a:r>
                        <a:rPr lang="en-IN" sz="1100" dirty="0"/>
                        <a:t>6</a:t>
                      </a:r>
                      <a:r>
                        <a:rPr lang="en-IN" sz="1100" baseline="30000" dirty="0"/>
                        <a:t>th</a:t>
                      </a:r>
                      <a:r>
                        <a:rPr lang="en-IN" sz="1100" dirty="0"/>
                        <a:t> bit</a:t>
                      </a:r>
                    </a:p>
                  </a:txBody>
                  <a:tcPr marL="68580" marR="68580" marT="34290" marB="34290"/>
                </a:tc>
                <a:extLst>
                  <a:ext uri="{0D108BD9-81ED-4DB2-BD59-A6C34878D82A}">
                    <a16:rowId xmlns:a16="http://schemas.microsoft.com/office/drawing/2014/main" val="866205365"/>
                  </a:ext>
                </a:extLst>
              </a:tr>
            </a:tbl>
          </a:graphicData>
        </a:graphic>
      </p:graphicFrame>
      <p:graphicFrame>
        <p:nvGraphicFramePr>
          <p:cNvPr id="13" name="Table 12">
            <a:extLst>
              <a:ext uri="{FF2B5EF4-FFF2-40B4-BE49-F238E27FC236}">
                <a16:creationId xmlns:a16="http://schemas.microsoft.com/office/drawing/2014/main" id="{BB16837C-BA55-4A16-A824-7547D1539B98}"/>
              </a:ext>
            </a:extLst>
          </p:cNvPr>
          <p:cNvGraphicFramePr>
            <a:graphicFrameLocks noGrp="1"/>
          </p:cNvGraphicFramePr>
          <p:nvPr>
            <p:extLst>
              <p:ext uri="{D42A27DB-BD31-4B8C-83A1-F6EECF244321}">
                <p14:modId xmlns:p14="http://schemas.microsoft.com/office/powerpoint/2010/main" val="3416988054"/>
              </p:ext>
            </p:extLst>
          </p:nvPr>
        </p:nvGraphicFramePr>
        <p:xfrm>
          <a:off x="3126063" y="1818735"/>
          <a:ext cx="2730140" cy="244022"/>
        </p:xfrm>
        <a:graphic>
          <a:graphicData uri="http://schemas.openxmlformats.org/drawingml/2006/table">
            <a:tbl>
              <a:tblPr firstRow="1" bandRow="1">
                <a:tableStyleId>{5C22544A-7EE6-4342-B048-85BDC9FD1C3A}</a:tableStyleId>
              </a:tblPr>
              <a:tblGrid>
                <a:gridCol w="682535">
                  <a:extLst>
                    <a:ext uri="{9D8B030D-6E8A-4147-A177-3AD203B41FA5}">
                      <a16:colId xmlns:a16="http://schemas.microsoft.com/office/drawing/2014/main" val="579865422"/>
                    </a:ext>
                  </a:extLst>
                </a:gridCol>
                <a:gridCol w="682535">
                  <a:extLst>
                    <a:ext uri="{9D8B030D-6E8A-4147-A177-3AD203B41FA5}">
                      <a16:colId xmlns:a16="http://schemas.microsoft.com/office/drawing/2014/main" val="1647513483"/>
                    </a:ext>
                  </a:extLst>
                </a:gridCol>
                <a:gridCol w="682535">
                  <a:extLst>
                    <a:ext uri="{9D8B030D-6E8A-4147-A177-3AD203B41FA5}">
                      <a16:colId xmlns:a16="http://schemas.microsoft.com/office/drawing/2014/main" val="1419392729"/>
                    </a:ext>
                  </a:extLst>
                </a:gridCol>
                <a:gridCol w="682535">
                  <a:extLst>
                    <a:ext uri="{9D8B030D-6E8A-4147-A177-3AD203B41FA5}">
                      <a16:colId xmlns:a16="http://schemas.microsoft.com/office/drawing/2014/main" val="29497627"/>
                    </a:ext>
                  </a:extLst>
                </a:gridCol>
              </a:tblGrid>
              <a:tr h="244022">
                <a:tc>
                  <a:txBody>
                    <a:bodyPr/>
                    <a:lstStyle/>
                    <a:p>
                      <a:r>
                        <a:rPr lang="en-IN" sz="1100" dirty="0"/>
                        <a:t>b2</a:t>
                      </a:r>
                    </a:p>
                  </a:txBody>
                  <a:tcPr marL="68580" marR="68580" marT="34290" marB="34290"/>
                </a:tc>
                <a:tc>
                  <a:txBody>
                    <a:bodyPr/>
                    <a:lstStyle/>
                    <a:p>
                      <a:r>
                        <a:rPr lang="en-IN" sz="1100" dirty="0"/>
                        <a:t>b3</a:t>
                      </a:r>
                    </a:p>
                  </a:txBody>
                  <a:tcPr marL="68580" marR="68580" marT="34290" marB="34290"/>
                </a:tc>
                <a:tc>
                  <a:txBody>
                    <a:bodyPr/>
                    <a:lstStyle/>
                    <a:p>
                      <a:r>
                        <a:rPr lang="en-IN" sz="1100" dirty="0"/>
                        <a:t>b4</a:t>
                      </a:r>
                    </a:p>
                  </a:txBody>
                  <a:tcPr marL="68580" marR="68580" marT="34290" marB="34290"/>
                </a:tc>
                <a:tc>
                  <a:txBody>
                    <a:bodyPr/>
                    <a:lstStyle/>
                    <a:p>
                      <a:r>
                        <a:rPr lang="en-IN" sz="1100" dirty="0"/>
                        <a:t>b5</a:t>
                      </a:r>
                    </a:p>
                  </a:txBody>
                  <a:tcPr marL="68580" marR="68580" marT="34290" marB="34290"/>
                </a:tc>
                <a:extLst>
                  <a:ext uri="{0D108BD9-81ED-4DB2-BD59-A6C34878D82A}">
                    <a16:rowId xmlns:a16="http://schemas.microsoft.com/office/drawing/2014/main" val="565763351"/>
                  </a:ext>
                </a:extLst>
              </a:tr>
            </a:tbl>
          </a:graphicData>
        </a:graphic>
      </p:graphicFrame>
      <p:sp>
        <p:nvSpPr>
          <p:cNvPr id="16" name="TextBox 15">
            <a:extLst>
              <a:ext uri="{FF2B5EF4-FFF2-40B4-BE49-F238E27FC236}">
                <a16:creationId xmlns:a16="http://schemas.microsoft.com/office/drawing/2014/main" id="{11DC0CFA-8D26-40A9-9A50-FBB5703EB44A}"/>
              </a:ext>
            </a:extLst>
          </p:cNvPr>
          <p:cNvSpPr txBox="1"/>
          <p:nvPr/>
        </p:nvSpPr>
        <p:spPr>
          <a:xfrm>
            <a:off x="3325272" y="2060985"/>
            <a:ext cx="2331720" cy="415498"/>
          </a:xfrm>
          <a:prstGeom prst="rect">
            <a:avLst/>
          </a:prstGeom>
          <a:noFill/>
        </p:spPr>
        <p:txBody>
          <a:bodyPr wrap="square" rtlCol="0">
            <a:spAutoFit/>
          </a:bodyPr>
          <a:lstStyle/>
          <a:p>
            <a:r>
              <a:rPr lang="en-IN" sz="1050" dirty="0"/>
              <a:t>4bits Represent column no from (0)0000 to (15th)0000 </a:t>
            </a:r>
          </a:p>
        </p:txBody>
      </p:sp>
      <p:graphicFrame>
        <p:nvGraphicFramePr>
          <p:cNvPr id="18" name="Table 17">
            <a:extLst>
              <a:ext uri="{FF2B5EF4-FFF2-40B4-BE49-F238E27FC236}">
                <a16:creationId xmlns:a16="http://schemas.microsoft.com/office/drawing/2014/main" id="{CD7E55E9-966A-4935-A9AD-E44B313B581A}"/>
              </a:ext>
            </a:extLst>
          </p:cNvPr>
          <p:cNvGraphicFramePr>
            <a:graphicFrameLocks noGrp="1"/>
          </p:cNvGraphicFramePr>
          <p:nvPr>
            <p:extLst>
              <p:ext uri="{D42A27DB-BD31-4B8C-83A1-F6EECF244321}">
                <p14:modId xmlns:p14="http://schemas.microsoft.com/office/powerpoint/2010/main" val="199703192"/>
              </p:ext>
            </p:extLst>
          </p:nvPr>
        </p:nvGraphicFramePr>
        <p:xfrm>
          <a:off x="3386233" y="2753593"/>
          <a:ext cx="2388326" cy="278130"/>
        </p:xfrm>
        <a:graphic>
          <a:graphicData uri="http://schemas.openxmlformats.org/drawingml/2006/table">
            <a:tbl>
              <a:tblPr firstRow="1" bandRow="1">
                <a:tableStyleId>{5C22544A-7EE6-4342-B048-85BDC9FD1C3A}</a:tableStyleId>
              </a:tblPr>
              <a:tblGrid>
                <a:gridCol w="1194163">
                  <a:extLst>
                    <a:ext uri="{9D8B030D-6E8A-4147-A177-3AD203B41FA5}">
                      <a16:colId xmlns:a16="http://schemas.microsoft.com/office/drawing/2014/main" val="4101103591"/>
                    </a:ext>
                  </a:extLst>
                </a:gridCol>
                <a:gridCol w="1194163">
                  <a:extLst>
                    <a:ext uri="{9D8B030D-6E8A-4147-A177-3AD203B41FA5}">
                      <a16:colId xmlns:a16="http://schemas.microsoft.com/office/drawing/2014/main" val="3569249207"/>
                    </a:ext>
                  </a:extLst>
                </a:gridCol>
              </a:tblGrid>
              <a:tr h="278130">
                <a:tc>
                  <a:txBody>
                    <a:bodyPr/>
                    <a:lstStyle/>
                    <a:p>
                      <a:r>
                        <a:rPr lang="en-IN" sz="1100" dirty="0"/>
                        <a:t>b1</a:t>
                      </a:r>
                    </a:p>
                  </a:txBody>
                  <a:tcPr marL="68580" marR="68580" marT="34290" marB="34290"/>
                </a:tc>
                <a:tc>
                  <a:txBody>
                    <a:bodyPr/>
                    <a:lstStyle/>
                    <a:p>
                      <a:r>
                        <a:rPr lang="en-IN" sz="1100" dirty="0"/>
                        <a:t>b6</a:t>
                      </a:r>
                    </a:p>
                  </a:txBody>
                  <a:tcPr marL="68580" marR="68580" marT="34290" marB="34290"/>
                </a:tc>
                <a:extLst>
                  <a:ext uri="{0D108BD9-81ED-4DB2-BD59-A6C34878D82A}">
                    <a16:rowId xmlns:a16="http://schemas.microsoft.com/office/drawing/2014/main" val="2078128496"/>
                  </a:ext>
                </a:extLst>
              </a:tr>
            </a:tbl>
          </a:graphicData>
        </a:graphic>
      </p:graphicFrame>
      <p:sp>
        <p:nvSpPr>
          <p:cNvPr id="19" name="TextBox 18">
            <a:extLst>
              <a:ext uri="{FF2B5EF4-FFF2-40B4-BE49-F238E27FC236}">
                <a16:creationId xmlns:a16="http://schemas.microsoft.com/office/drawing/2014/main" id="{CCCA997F-1DAC-4917-A471-4F295D31B850}"/>
              </a:ext>
            </a:extLst>
          </p:cNvPr>
          <p:cNvSpPr txBox="1"/>
          <p:nvPr/>
        </p:nvSpPr>
        <p:spPr>
          <a:xfrm>
            <a:off x="3414536" y="3163302"/>
            <a:ext cx="2331720" cy="415498"/>
          </a:xfrm>
          <a:prstGeom prst="rect">
            <a:avLst/>
          </a:prstGeom>
          <a:noFill/>
        </p:spPr>
        <p:txBody>
          <a:bodyPr wrap="square" rtlCol="0">
            <a:spAutoFit/>
          </a:bodyPr>
          <a:lstStyle/>
          <a:p>
            <a:r>
              <a:rPr lang="en-IN" sz="1050" dirty="0"/>
              <a:t>4bits Represent row no from (0)00 to (3)11 </a:t>
            </a:r>
            <a:r>
              <a:rPr lang="en-IN" sz="1050" dirty="0" err="1"/>
              <a:t>ie</a:t>
            </a:r>
            <a:r>
              <a:rPr lang="en-IN" sz="1050" dirty="0"/>
              <a:t> four row of s-box</a:t>
            </a:r>
          </a:p>
        </p:txBody>
      </p:sp>
      <p:cxnSp>
        <p:nvCxnSpPr>
          <p:cNvPr id="20" name="Connector: Elbow 19">
            <a:extLst>
              <a:ext uri="{FF2B5EF4-FFF2-40B4-BE49-F238E27FC236}">
                <a16:creationId xmlns:a16="http://schemas.microsoft.com/office/drawing/2014/main" id="{A8997B23-6FF9-41E5-82AE-5913D200E55D}"/>
              </a:ext>
            </a:extLst>
          </p:cNvPr>
          <p:cNvCxnSpPr>
            <a:endCxn id="18" idx="1"/>
          </p:cNvCxnSpPr>
          <p:nvPr/>
        </p:nvCxnSpPr>
        <p:spPr>
          <a:xfrm rot="16200000" flipH="1">
            <a:off x="2256053" y="1762477"/>
            <a:ext cx="1490741" cy="7696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6F2A956-4A1D-4A8E-85EF-1C3841B1EC0F}"/>
              </a:ext>
            </a:extLst>
          </p:cNvPr>
          <p:cNvCxnSpPr>
            <a:endCxn id="18" idx="3"/>
          </p:cNvCxnSpPr>
          <p:nvPr/>
        </p:nvCxnSpPr>
        <p:spPr>
          <a:xfrm rot="5400000">
            <a:off x="5322777" y="1921629"/>
            <a:ext cx="1422812" cy="5192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ED96883-6189-4134-92EA-B30520BAF8E3}"/>
              </a:ext>
            </a:extLst>
          </p:cNvPr>
          <p:cNvCxnSpPr>
            <a:endCxn id="13" idx="1"/>
          </p:cNvCxnSpPr>
          <p:nvPr/>
        </p:nvCxnSpPr>
        <p:spPr>
          <a:xfrm rot="5400000">
            <a:off x="2968992" y="1626919"/>
            <a:ext cx="470898" cy="156756"/>
          </a:xfrm>
          <a:prstGeom prst="bentConnector4">
            <a:avLst>
              <a:gd name="adj1" fmla="val 37045"/>
              <a:gd name="adj2" fmla="val 2458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59D680F-FEDB-4ACF-B4EB-DA8FC7FB02CD}"/>
              </a:ext>
            </a:extLst>
          </p:cNvPr>
          <p:cNvCxnSpPr>
            <a:endCxn id="13" idx="3"/>
          </p:cNvCxnSpPr>
          <p:nvPr/>
        </p:nvCxnSpPr>
        <p:spPr>
          <a:xfrm rot="16200000" flipH="1">
            <a:off x="5413380" y="1497922"/>
            <a:ext cx="470899" cy="414748"/>
          </a:xfrm>
          <a:prstGeom prst="bentConnector4">
            <a:avLst>
              <a:gd name="adj1" fmla="val 37045"/>
              <a:gd name="adj2" fmla="val 155118"/>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Arrow: Up 23">
            <a:extLst>
              <a:ext uri="{FF2B5EF4-FFF2-40B4-BE49-F238E27FC236}">
                <a16:creationId xmlns:a16="http://schemas.microsoft.com/office/drawing/2014/main" id="{0D3134D4-8C5D-4B60-BCA3-D72030B8C834}"/>
              </a:ext>
            </a:extLst>
          </p:cNvPr>
          <p:cNvSpPr/>
          <p:nvPr/>
        </p:nvSpPr>
        <p:spPr>
          <a:xfrm>
            <a:off x="3204441" y="2130385"/>
            <a:ext cx="78378" cy="1728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5" name="Arrow: Up 24">
            <a:extLst>
              <a:ext uri="{FF2B5EF4-FFF2-40B4-BE49-F238E27FC236}">
                <a16:creationId xmlns:a16="http://schemas.microsoft.com/office/drawing/2014/main" id="{92460535-DD9C-4968-BEB7-DCA2B90FC1AE}"/>
              </a:ext>
            </a:extLst>
          </p:cNvPr>
          <p:cNvSpPr/>
          <p:nvPr/>
        </p:nvSpPr>
        <p:spPr>
          <a:xfrm>
            <a:off x="3204441" y="3319241"/>
            <a:ext cx="78378" cy="1728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Google Shape;100;p2">
            <a:extLst>
              <a:ext uri="{FF2B5EF4-FFF2-40B4-BE49-F238E27FC236}">
                <a16:creationId xmlns:a16="http://schemas.microsoft.com/office/drawing/2014/main" id="{16A3A620-EF94-4DE7-BFCF-F9CD21763CAC}"/>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26" name="Google Shape;101;p2">
            <a:extLst>
              <a:ext uri="{FF2B5EF4-FFF2-40B4-BE49-F238E27FC236}">
                <a16:creationId xmlns:a16="http://schemas.microsoft.com/office/drawing/2014/main" id="{92E97360-3353-4D44-913C-B3E438DFBF04}"/>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27" name="Google Shape;102;p2">
            <a:extLst>
              <a:ext uri="{FF2B5EF4-FFF2-40B4-BE49-F238E27FC236}">
                <a16:creationId xmlns:a16="http://schemas.microsoft.com/office/drawing/2014/main" id="{93397FD1-336B-426E-B1DC-B67D83B87459}"/>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9360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554243" y="45460"/>
            <a:ext cx="8446031" cy="572700"/>
          </a:xfrm>
        </p:spPr>
        <p:txBody>
          <a:bodyPr/>
          <a:lstStyle/>
          <a:p>
            <a:r>
              <a:rPr lang="en-US" dirty="0"/>
              <a:t>PRINCIPLE BEHIND S BOX</a:t>
            </a:r>
          </a:p>
        </p:txBody>
      </p:sp>
      <p:pic>
        <p:nvPicPr>
          <p:cNvPr id="11" name="Picture 10">
            <a:extLst>
              <a:ext uri="{FF2B5EF4-FFF2-40B4-BE49-F238E27FC236}">
                <a16:creationId xmlns:a16="http://schemas.microsoft.com/office/drawing/2014/main" id="{56C56638-7026-4F05-B27A-4BED437EBC13}"/>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14300" y="1081283"/>
            <a:ext cx="8823234" cy="1763387"/>
          </a:xfrm>
          <a:prstGeom prst="rect">
            <a:avLst/>
          </a:prstGeom>
        </p:spPr>
      </p:pic>
      <p:sp>
        <p:nvSpPr>
          <p:cNvPr id="2" name="TextBox 1">
            <a:extLst>
              <a:ext uri="{FF2B5EF4-FFF2-40B4-BE49-F238E27FC236}">
                <a16:creationId xmlns:a16="http://schemas.microsoft.com/office/drawing/2014/main" id="{A8CA107E-E7B2-481A-9097-7A36A61A4C53}"/>
              </a:ext>
            </a:extLst>
          </p:cNvPr>
          <p:cNvSpPr txBox="1"/>
          <p:nvPr/>
        </p:nvSpPr>
        <p:spPr>
          <a:xfrm>
            <a:off x="2098515" y="773506"/>
            <a:ext cx="4145687" cy="307777"/>
          </a:xfrm>
          <a:prstGeom prst="rect">
            <a:avLst/>
          </a:prstGeom>
          <a:noFill/>
        </p:spPr>
        <p:txBody>
          <a:bodyPr wrap="none" rtlCol="0">
            <a:spAutoFit/>
          </a:bodyPr>
          <a:lstStyle/>
          <a:p>
            <a:r>
              <a:rPr lang="en-US" dirty="0"/>
              <a:t>CONSIDER THIS S – BOX TABLE FOR S-BOX 1</a:t>
            </a:r>
          </a:p>
        </p:txBody>
      </p:sp>
      <p:sp>
        <p:nvSpPr>
          <p:cNvPr id="14" name="TextBox 13">
            <a:extLst>
              <a:ext uri="{FF2B5EF4-FFF2-40B4-BE49-F238E27FC236}">
                <a16:creationId xmlns:a16="http://schemas.microsoft.com/office/drawing/2014/main" id="{F6157092-D39F-40F7-B421-632D2022D78B}"/>
              </a:ext>
            </a:extLst>
          </p:cNvPr>
          <p:cNvSpPr txBox="1"/>
          <p:nvPr/>
        </p:nvSpPr>
        <p:spPr>
          <a:xfrm>
            <a:off x="440754" y="3114930"/>
            <a:ext cx="3315522"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IN" sz="1400" dirty="0"/>
              <a:t>start counting row and column from 0</a:t>
            </a:r>
          </a:p>
        </p:txBody>
      </p:sp>
      <p:sp>
        <p:nvSpPr>
          <p:cNvPr id="15" name="TextBox 14">
            <a:extLst>
              <a:ext uri="{FF2B5EF4-FFF2-40B4-BE49-F238E27FC236}">
                <a16:creationId xmlns:a16="http://schemas.microsoft.com/office/drawing/2014/main" id="{BA195E79-311D-4288-BA96-3AEE8E0EE698}"/>
              </a:ext>
            </a:extLst>
          </p:cNvPr>
          <p:cNvSpPr txBox="1"/>
          <p:nvPr/>
        </p:nvSpPr>
        <p:spPr>
          <a:xfrm>
            <a:off x="2467450" y="3692967"/>
            <a:ext cx="3618412" cy="10618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marL="228600" indent="-228600">
              <a:buFont typeface="+mj-lt"/>
              <a:buAutoNum type="arabicPeriod"/>
            </a:pPr>
            <a:r>
              <a:rPr lang="en-IN" sz="1050" dirty="0">
                <a:solidFill>
                  <a:schemeClr val="tx1"/>
                </a:solidFill>
              </a:rPr>
              <a:t>Map the data in s-box located from row no bit b1b6 and  column no bit b2b3b4b5</a:t>
            </a:r>
          </a:p>
          <a:p>
            <a:pPr marL="228600" indent="-228600">
              <a:buFont typeface="+mj-lt"/>
              <a:buAutoNum type="arabicPeriod"/>
            </a:pPr>
            <a:r>
              <a:rPr lang="en-IN" sz="1050" dirty="0">
                <a:solidFill>
                  <a:schemeClr val="tx1"/>
                </a:solidFill>
              </a:rPr>
              <a:t>Consider 00 , 0001 which would be mapped and would give 4 -&gt; 0100 </a:t>
            </a:r>
          </a:p>
          <a:p>
            <a:pPr marL="228600" indent="-228600">
              <a:buFont typeface="+mj-lt"/>
              <a:buAutoNum type="arabicPeriod"/>
            </a:pPr>
            <a:r>
              <a:rPr lang="en-IN" sz="1050" dirty="0">
                <a:solidFill>
                  <a:schemeClr val="tx1"/>
                </a:solidFill>
              </a:rPr>
              <a:t>Hence 000010 is converted into 0100</a:t>
            </a:r>
          </a:p>
          <a:p>
            <a:pPr marL="228600" indent="-228600">
              <a:buFont typeface="+mj-lt"/>
              <a:buAutoNum type="arabicPeriod"/>
            </a:pPr>
            <a:endParaRPr lang="en-IN" sz="1050" dirty="0">
              <a:solidFill>
                <a:schemeClr val="tx1"/>
              </a:solidFill>
            </a:endParaRPr>
          </a:p>
        </p:txBody>
      </p:sp>
      <p:sp>
        <p:nvSpPr>
          <p:cNvPr id="4" name="TextBox 3">
            <a:extLst>
              <a:ext uri="{FF2B5EF4-FFF2-40B4-BE49-F238E27FC236}">
                <a16:creationId xmlns:a16="http://schemas.microsoft.com/office/drawing/2014/main" id="{D79EB01C-DF63-497C-81A8-2956FAC24A72}"/>
              </a:ext>
            </a:extLst>
          </p:cNvPr>
          <p:cNvSpPr txBox="1"/>
          <p:nvPr/>
        </p:nvSpPr>
        <p:spPr>
          <a:xfrm>
            <a:off x="5600700" y="3096172"/>
            <a:ext cx="2024913" cy="307777"/>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dirty="0"/>
              <a:t>4 rows and 16 columns</a:t>
            </a:r>
          </a:p>
        </p:txBody>
      </p:sp>
      <p:sp>
        <p:nvSpPr>
          <p:cNvPr id="6" name="TextBox 5">
            <a:extLst>
              <a:ext uri="{FF2B5EF4-FFF2-40B4-BE49-F238E27FC236}">
                <a16:creationId xmlns:a16="http://schemas.microsoft.com/office/drawing/2014/main" id="{BB4C7B89-3515-42E0-A857-A3066694DD06}"/>
              </a:ext>
            </a:extLst>
          </p:cNvPr>
          <p:cNvSpPr txBox="1"/>
          <p:nvPr/>
        </p:nvSpPr>
        <p:spPr>
          <a:xfrm>
            <a:off x="-250088" y="1081283"/>
            <a:ext cx="383438" cy="307777"/>
          </a:xfrm>
          <a:prstGeom prst="rect">
            <a:avLst/>
          </a:prstGeom>
          <a:noFill/>
        </p:spPr>
        <p:txBody>
          <a:bodyPr wrap="none" rtlCol="0">
            <a:spAutoFit/>
          </a:bodyPr>
          <a:lstStyle/>
          <a:p>
            <a:r>
              <a:rPr lang="en-US" dirty="0"/>
              <a:t>00</a:t>
            </a:r>
          </a:p>
        </p:txBody>
      </p:sp>
      <p:sp>
        <p:nvSpPr>
          <p:cNvPr id="7" name="TextBox 6">
            <a:extLst>
              <a:ext uri="{FF2B5EF4-FFF2-40B4-BE49-F238E27FC236}">
                <a16:creationId xmlns:a16="http://schemas.microsoft.com/office/drawing/2014/main" id="{3CA1EE95-5C22-488E-8BBC-69B0F467F620}"/>
              </a:ext>
            </a:extLst>
          </p:cNvPr>
          <p:cNvSpPr txBox="1"/>
          <p:nvPr/>
        </p:nvSpPr>
        <p:spPr>
          <a:xfrm>
            <a:off x="123088" y="816210"/>
            <a:ext cx="582211" cy="307777"/>
          </a:xfrm>
          <a:prstGeom prst="rect">
            <a:avLst/>
          </a:prstGeom>
          <a:noFill/>
        </p:spPr>
        <p:txBody>
          <a:bodyPr wrap="none" rtlCol="0">
            <a:spAutoFit/>
          </a:bodyPr>
          <a:lstStyle/>
          <a:p>
            <a:r>
              <a:rPr lang="en-US" dirty="0"/>
              <a:t>0000</a:t>
            </a:r>
          </a:p>
        </p:txBody>
      </p:sp>
      <p:sp>
        <p:nvSpPr>
          <p:cNvPr id="8" name="TextBox 7">
            <a:extLst>
              <a:ext uri="{FF2B5EF4-FFF2-40B4-BE49-F238E27FC236}">
                <a16:creationId xmlns:a16="http://schemas.microsoft.com/office/drawing/2014/main" id="{6ACF4617-03FF-423A-A8D6-A6B2E7327376}"/>
              </a:ext>
            </a:extLst>
          </p:cNvPr>
          <p:cNvSpPr txBox="1"/>
          <p:nvPr/>
        </p:nvSpPr>
        <p:spPr>
          <a:xfrm>
            <a:off x="714087" y="833503"/>
            <a:ext cx="582211" cy="307777"/>
          </a:xfrm>
          <a:prstGeom prst="rect">
            <a:avLst/>
          </a:prstGeom>
          <a:noFill/>
        </p:spPr>
        <p:txBody>
          <a:bodyPr wrap="none" rtlCol="0">
            <a:spAutoFit/>
          </a:bodyPr>
          <a:lstStyle/>
          <a:p>
            <a:r>
              <a:rPr lang="en-US" dirty="0"/>
              <a:t>0001</a:t>
            </a:r>
          </a:p>
        </p:txBody>
      </p:sp>
      <p:sp>
        <p:nvSpPr>
          <p:cNvPr id="12" name="Google Shape;100;p2">
            <a:extLst>
              <a:ext uri="{FF2B5EF4-FFF2-40B4-BE49-F238E27FC236}">
                <a16:creationId xmlns:a16="http://schemas.microsoft.com/office/drawing/2014/main" id="{525B9B60-0F0B-46C4-A39E-B26D7CC7B008}"/>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C3D166DF-A138-4243-A11A-FE77FB05261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6EB35E8B-4831-4996-AF9E-747ABFABDB99}"/>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77816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554243" y="45460"/>
            <a:ext cx="8446031" cy="572700"/>
          </a:xfrm>
        </p:spPr>
        <p:txBody>
          <a:bodyPr/>
          <a:lstStyle/>
          <a:p>
            <a:r>
              <a:rPr lang="en-US" dirty="0"/>
              <a:t>DECRYPTION DES</a:t>
            </a:r>
          </a:p>
        </p:txBody>
      </p:sp>
      <p:pic>
        <p:nvPicPr>
          <p:cNvPr id="13314" name="Picture 2" descr="Simplified DES. - ppt video online download">
            <a:extLst>
              <a:ext uri="{FF2B5EF4-FFF2-40B4-BE49-F238E27FC236}">
                <a16:creationId xmlns:a16="http://schemas.microsoft.com/office/drawing/2014/main" id="{8EAC1A2A-A7F9-489E-8C41-12205266A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41" y="773506"/>
            <a:ext cx="4942036" cy="370652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0;p2">
            <a:extLst>
              <a:ext uri="{FF2B5EF4-FFF2-40B4-BE49-F238E27FC236}">
                <a16:creationId xmlns:a16="http://schemas.microsoft.com/office/drawing/2014/main" id="{C94BC111-B105-4893-BE4C-879C5AAE3FD5}"/>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F71CDF18-9ABC-4370-BF72-16BFC300852E}"/>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9D14F9FF-046A-4A34-8CD0-AD0FD9B861DE}"/>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412658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TRIPLE DES</a:t>
            </a:r>
          </a:p>
        </p:txBody>
      </p:sp>
      <p:pic>
        <p:nvPicPr>
          <p:cNvPr id="17410" name="Picture 2" descr="TRIPLE DES Encryption/Decryption Online Tool - Work On Tech">
            <a:extLst>
              <a:ext uri="{FF2B5EF4-FFF2-40B4-BE49-F238E27FC236}">
                <a16:creationId xmlns:a16="http://schemas.microsoft.com/office/drawing/2014/main" id="{FFE85284-8BB2-4BE9-9763-9EBF82B7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584" y="559306"/>
            <a:ext cx="6076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0;p2">
            <a:extLst>
              <a:ext uri="{FF2B5EF4-FFF2-40B4-BE49-F238E27FC236}">
                <a16:creationId xmlns:a16="http://schemas.microsoft.com/office/drawing/2014/main" id="{EA0D346A-5098-4E6A-AEE6-70148A7531F1}"/>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107A4803-217D-40E7-92B1-582F987EC67D}"/>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EA52FC38-695F-4AE6-8289-E7035473ED65}"/>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54733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TRIPLE DES</a:t>
            </a:r>
          </a:p>
        </p:txBody>
      </p:sp>
      <p:pic>
        <p:nvPicPr>
          <p:cNvPr id="15364" name="Picture 4" descr="3-KEY Triple DES">
            <a:extLst>
              <a:ext uri="{FF2B5EF4-FFF2-40B4-BE49-F238E27FC236}">
                <a16:creationId xmlns:a16="http://schemas.microsoft.com/office/drawing/2014/main" id="{E49CF231-F41E-4FA2-9EBF-47C838133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773506"/>
            <a:ext cx="5715000" cy="40100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DES vs. Triple DES Encryption - Video &amp;amp; Lesson Transcript | Study.com">
            <a:extLst>
              <a:ext uri="{FF2B5EF4-FFF2-40B4-BE49-F238E27FC236}">
                <a16:creationId xmlns:a16="http://schemas.microsoft.com/office/drawing/2014/main" id="{1FA09C8D-B9CB-45A3-9BC8-FBAF90FAB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43" y="922981"/>
            <a:ext cx="2809875"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0;p2">
            <a:extLst>
              <a:ext uri="{FF2B5EF4-FFF2-40B4-BE49-F238E27FC236}">
                <a16:creationId xmlns:a16="http://schemas.microsoft.com/office/drawing/2014/main" id="{B3B968E6-D3E9-43B3-8662-139A99FA08F2}"/>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8838940D-3BB1-4F7C-9E63-8BFDA525AA3A}"/>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4E504F1D-A3AB-4B20-9C5C-8493091BFB3A}"/>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20116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rot="10800000">
            <a:off x="905683" y="700825"/>
            <a:ext cx="1656600" cy="1656600"/>
          </a:xfrm>
          <a:prstGeom prst="ellipse">
            <a:avLst/>
          </a:prstGeom>
          <a:gradFill>
            <a:gsLst>
              <a:gs pos="0">
                <a:srgbClr val="FFFFFF">
                  <a:alpha val="27058"/>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905675" y="2420650"/>
            <a:ext cx="5029200" cy="17862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905675" y="2420650"/>
            <a:ext cx="5029200" cy="999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txBox="1">
            <a:spLocks noGrp="1"/>
          </p:cNvSpPr>
          <p:nvPr>
            <p:ph type="title"/>
          </p:nvPr>
        </p:nvSpPr>
        <p:spPr>
          <a:xfrm>
            <a:off x="1025674" y="2499550"/>
            <a:ext cx="822548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CODE IMPLEMENTATION</a:t>
            </a:r>
            <a:endParaRPr dirty="0"/>
          </a:p>
        </p:txBody>
      </p:sp>
      <p:sp>
        <p:nvSpPr>
          <p:cNvPr id="284" name="Google Shape;284;p38"/>
          <p:cNvSpPr txBox="1">
            <a:spLocks noGrp="1"/>
          </p:cNvSpPr>
          <p:nvPr>
            <p:ph type="title" idx="2"/>
          </p:nvPr>
        </p:nvSpPr>
        <p:spPr>
          <a:xfrm>
            <a:off x="-291716" y="932096"/>
            <a:ext cx="4051395"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03.1</a:t>
            </a:r>
            <a:endParaRPr dirty="0"/>
          </a:p>
        </p:txBody>
      </p:sp>
      <p:sp>
        <p:nvSpPr>
          <p:cNvPr id="285" name="Google Shape;285;p38"/>
          <p:cNvSpPr txBox="1">
            <a:spLocks noGrp="1"/>
          </p:cNvSpPr>
          <p:nvPr>
            <p:ph type="subTitle" idx="1"/>
          </p:nvPr>
        </p:nvSpPr>
        <p:spPr>
          <a:xfrm>
            <a:off x="1025675" y="3483475"/>
            <a:ext cx="4789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 of code</a:t>
            </a:r>
            <a:endParaRPr dirty="0"/>
          </a:p>
        </p:txBody>
      </p:sp>
      <p:sp>
        <p:nvSpPr>
          <p:cNvPr id="286" name="Google Shape;286;p38"/>
          <p:cNvSpPr/>
          <p:nvPr/>
        </p:nvSpPr>
        <p:spPr>
          <a:xfrm>
            <a:off x="3012750" y="17097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7" name="Google Shape;287;p38"/>
          <p:cNvSpPr/>
          <p:nvPr/>
        </p:nvSpPr>
        <p:spPr>
          <a:xfrm>
            <a:off x="3012750" y="15264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8" name="Google Shape;288;p38"/>
          <p:cNvSpPr/>
          <p:nvPr/>
        </p:nvSpPr>
        <p:spPr>
          <a:xfrm>
            <a:off x="3012750" y="13431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9" name="Google Shape;289;p38"/>
          <p:cNvSpPr/>
          <p:nvPr/>
        </p:nvSpPr>
        <p:spPr>
          <a:xfrm>
            <a:off x="3012750" y="11598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0" name="Google Shape;290;p38"/>
          <p:cNvSpPr/>
          <p:nvPr/>
        </p:nvSpPr>
        <p:spPr>
          <a:xfrm>
            <a:off x="3012750" y="9765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1" name="Google Shape;291;p38"/>
          <p:cNvSpPr/>
          <p:nvPr/>
        </p:nvSpPr>
        <p:spPr>
          <a:xfrm>
            <a:off x="6275000" y="2394225"/>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p2">
            <a:extLst>
              <a:ext uri="{FF2B5EF4-FFF2-40B4-BE49-F238E27FC236}">
                <a16:creationId xmlns:a16="http://schemas.microsoft.com/office/drawing/2014/main" id="{78D8238A-2F91-44A7-BC67-9B9AFD07EB70}"/>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046CC9DE-F0F4-471F-BAF2-EF748AC7402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381F6A6A-EC08-4003-A1A5-C9ED352EC4BB}"/>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11857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8E03908B-52FE-4B3A-97B7-F682E11958AB}"/>
              </a:ext>
            </a:extLst>
          </p:cNvPr>
          <p:cNvPicPr>
            <a:picLocks noChangeAspect="1"/>
          </p:cNvPicPr>
          <p:nvPr/>
        </p:nvPicPr>
        <p:blipFill>
          <a:blip r:embed="rId3"/>
          <a:stretch>
            <a:fillRect/>
          </a:stretch>
        </p:blipFill>
        <p:spPr>
          <a:xfrm>
            <a:off x="92401" y="3199284"/>
            <a:ext cx="8940134" cy="1255572"/>
          </a:xfrm>
          <a:prstGeom prst="rect">
            <a:avLst/>
          </a:prstGeom>
        </p:spPr>
      </p:pic>
      <p:pic>
        <p:nvPicPr>
          <p:cNvPr id="6" name="Picture 5">
            <a:extLst>
              <a:ext uri="{FF2B5EF4-FFF2-40B4-BE49-F238E27FC236}">
                <a16:creationId xmlns:a16="http://schemas.microsoft.com/office/drawing/2014/main" id="{1FD083FE-CCC1-4052-B4B4-583476CA9B8E}"/>
              </a:ext>
            </a:extLst>
          </p:cNvPr>
          <p:cNvPicPr>
            <a:picLocks noChangeAspect="1"/>
          </p:cNvPicPr>
          <p:nvPr/>
        </p:nvPicPr>
        <p:blipFill rotWithShape="1">
          <a:blip r:embed="rId4"/>
          <a:srcRect l="2877"/>
          <a:stretch/>
        </p:blipFill>
        <p:spPr>
          <a:xfrm>
            <a:off x="92401" y="849110"/>
            <a:ext cx="8880863" cy="1891175"/>
          </a:xfrm>
          <a:prstGeom prst="rect">
            <a:avLst/>
          </a:prstGeom>
        </p:spPr>
      </p:pic>
      <p:sp>
        <p:nvSpPr>
          <p:cNvPr id="7" name="Google Shape;100;p2">
            <a:extLst>
              <a:ext uri="{FF2B5EF4-FFF2-40B4-BE49-F238E27FC236}">
                <a16:creationId xmlns:a16="http://schemas.microsoft.com/office/drawing/2014/main" id="{E58FF0E8-6EFF-43C2-8C87-729EF0F0852B}"/>
              </a:ext>
            </a:extLst>
          </p:cNvPr>
          <p:cNvSpPr/>
          <p:nvPr/>
        </p:nvSpPr>
        <p:spPr>
          <a:xfrm>
            <a:off x="457345" y="137179"/>
            <a:ext cx="322010" cy="3227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F2D92A6E-1629-4E74-8F78-5CBD2890D44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 name="Google Shape;102;p2">
            <a:extLst>
              <a:ext uri="{FF2B5EF4-FFF2-40B4-BE49-F238E27FC236}">
                <a16:creationId xmlns:a16="http://schemas.microsoft.com/office/drawing/2014/main" id="{065287FE-B0B9-48E8-97EB-8E57B79AAD81}"/>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41877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554243" y="45460"/>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CDB6D7F0-72D6-41C3-B1A7-1618C2BC74EE}"/>
              </a:ext>
            </a:extLst>
          </p:cNvPr>
          <p:cNvPicPr>
            <a:picLocks noChangeAspect="1"/>
          </p:cNvPicPr>
          <p:nvPr/>
        </p:nvPicPr>
        <p:blipFill>
          <a:blip r:embed="rId3"/>
          <a:stretch>
            <a:fillRect/>
          </a:stretch>
        </p:blipFill>
        <p:spPr>
          <a:xfrm>
            <a:off x="1099373" y="598365"/>
            <a:ext cx="7130055" cy="4457152"/>
          </a:xfrm>
          <a:prstGeom prst="rect">
            <a:avLst/>
          </a:prstGeom>
        </p:spPr>
      </p:pic>
      <p:sp>
        <p:nvSpPr>
          <p:cNvPr id="5" name="Google Shape;100;p2">
            <a:extLst>
              <a:ext uri="{FF2B5EF4-FFF2-40B4-BE49-F238E27FC236}">
                <a16:creationId xmlns:a16="http://schemas.microsoft.com/office/drawing/2014/main" id="{E3B6CF56-0074-438C-AC41-2AAE360E03CA}"/>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23B51190-E43B-4B8D-8CAF-CD36E0AD852C}"/>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FF35430C-3EF9-4F98-AD9D-955734FCEC3E}"/>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3027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5" name="Picture 4">
            <a:extLst>
              <a:ext uri="{FF2B5EF4-FFF2-40B4-BE49-F238E27FC236}">
                <a16:creationId xmlns:a16="http://schemas.microsoft.com/office/drawing/2014/main" id="{EE4A704F-3CB2-40DD-804E-65AF1335FC6A}"/>
              </a:ext>
            </a:extLst>
          </p:cNvPr>
          <p:cNvPicPr>
            <a:picLocks noChangeAspect="1"/>
          </p:cNvPicPr>
          <p:nvPr/>
        </p:nvPicPr>
        <p:blipFill>
          <a:blip r:embed="rId3"/>
          <a:stretch>
            <a:fillRect/>
          </a:stretch>
        </p:blipFill>
        <p:spPr>
          <a:xfrm>
            <a:off x="874929" y="666407"/>
            <a:ext cx="7729391" cy="4337710"/>
          </a:xfrm>
          <a:prstGeom prst="rect">
            <a:avLst/>
          </a:prstGeom>
        </p:spPr>
      </p:pic>
      <p:sp>
        <p:nvSpPr>
          <p:cNvPr id="6" name="Google Shape;100;p2">
            <a:extLst>
              <a:ext uri="{FF2B5EF4-FFF2-40B4-BE49-F238E27FC236}">
                <a16:creationId xmlns:a16="http://schemas.microsoft.com/office/drawing/2014/main" id="{9C0FFFA3-4385-4D95-9441-A1C228893B01}"/>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89BF1CBF-55F0-4C48-AF9A-2FD4B233EA2C}"/>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4B0A198B-4FC2-4CA7-981D-0D1267F14CE0}"/>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09738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grpSp>
        <p:nvGrpSpPr>
          <p:cNvPr id="305" name="Google Shape;305;p40"/>
          <p:cNvGrpSpPr/>
          <p:nvPr/>
        </p:nvGrpSpPr>
        <p:grpSpPr>
          <a:xfrm>
            <a:off x="2003550" y="901200"/>
            <a:ext cx="5136900" cy="3279300"/>
            <a:chOff x="2003550" y="901200"/>
            <a:chExt cx="5136900" cy="3279300"/>
          </a:xfrm>
        </p:grpSpPr>
        <p:sp>
          <p:nvSpPr>
            <p:cNvPr id="306" name="Google Shape;306;p40"/>
            <p:cNvSpPr/>
            <p:nvPr/>
          </p:nvSpPr>
          <p:spPr>
            <a:xfrm>
              <a:off x="2003550" y="901200"/>
              <a:ext cx="5136900" cy="32793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2012119" y="901200"/>
              <a:ext cx="5128200" cy="24690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40"/>
          <p:cNvSpPr txBox="1">
            <a:spLocks noGrp="1"/>
          </p:cNvSpPr>
          <p:nvPr>
            <p:ph type="subTitle" idx="1"/>
          </p:nvPr>
        </p:nvSpPr>
        <p:spPr>
          <a:xfrm>
            <a:off x="2338500" y="1488100"/>
            <a:ext cx="4467000" cy="12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181818"/>
                </a:solidFill>
                <a:effectLst/>
                <a:latin typeface="Merriweather" panose="020B0604020202020204" pitchFamily="2" charset="0"/>
              </a:rPr>
              <a:t>“One must acknowledge with cryptography (that) no amount of violence will ever solve a math problem.”</a:t>
            </a:r>
            <a:endParaRPr dirty="0"/>
          </a:p>
        </p:txBody>
      </p:sp>
      <p:sp>
        <p:nvSpPr>
          <p:cNvPr id="309" name="Google Shape;309;p40"/>
          <p:cNvSpPr txBox="1">
            <a:spLocks noGrp="1"/>
          </p:cNvSpPr>
          <p:nvPr>
            <p:ph type="title"/>
          </p:nvPr>
        </p:nvSpPr>
        <p:spPr>
          <a:xfrm>
            <a:off x="2338500" y="3417904"/>
            <a:ext cx="4467000" cy="6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dirty="0">
                <a:solidFill>
                  <a:srgbClr val="333333"/>
                </a:solidFill>
                <a:effectLst/>
                <a:latin typeface="Lato" panose="020B0604020202020204" pitchFamily="34" charset="0"/>
              </a:rPr>
              <a:t>-Jacob Appelbaum</a:t>
            </a:r>
            <a:endParaRPr dirty="0"/>
          </a:p>
        </p:txBody>
      </p:sp>
      <p:sp>
        <p:nvSpPr>
          <p:cNvPr id="310" name="Google Shape;310;p40"/>
          <p:cNvSpPr/>
          <p:nvPr/>
        </p:nvSpPr>
        <p:spPr>
          <a:xfrm rot="5400000">
            <a:off x="3526950" y="51397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311" name="Google Shape;311;p40"/>
          <p:cNvSpPr/>
          <p:nvPr/>
        </p:nvSpPr>
        <p:spPr>
          <a:xfrm rot="5400000">
            <a:off x="3710250" y="5154079"/>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312" name="Google Shape;312;p40"/>
          <p:cNvSpPr/>
          <p:nvPr/>
        </p:nvSpPr>
        <p:spPr>
          <a:xfrm rot="5400000">
            <a:off x="3893550" y="51397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313" name="Google Shape;313;p40"/>
          <p:cNvSpPr/>
          <p:nvPr/>
        </p:nvSpPr>
        <p:spPr>
          <a:xfrm rot="5400000">
            <a:off x="4076850" y="51397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314" name="Google Shape;314;p40"/>
          <p:cNvSpPr/>
          <p:nvPr/>
        </p:nvSpPr>
        <p:spPr>
          <a:xfrm rot="5400000">
            <a:off x="4260150" y="51397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12" name="Google Shape;100;p2">
            <a:extLst>
              <a:ext uri="{FF2B5EF4-FFF2-40B4-BE49-F238E27FC236}">
                <a16:creationId xmlns:a16="http://schemas.microsoft.com/office/drawing/2014/main" id="{0D5C3AB4-FDDC-4A7C-B40F-26B3EFECBBE6}"/>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375D563A-02CF-4070-8192-216C3CAA5F0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4" name="Google Shape;102;p2">
            <a:extLst>
              <a:ext uri="{FF2B5EF4-FFF2-40B4-BE49-F238E27FC236}">
                <a16:creationId xmlns:a16="http://schemas.microsoft.com/office/drawing/2014/main" id="{3793A715-BAAD-4D61-8F17-A67824FE376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E6636FBF-DF6E-409C-9333-67BC76C13B6F}"/>
              </a:ext>
            </a:extLst>
          </p:cNvPr>
          <p:cNvPicPr>
            <a:picLocks noChangeAspect="1"/>
          </p:cNvPicPr>
          <p:nvPr/>
        </p:nvPicPr>
        <p:blipFill>
          <a:blip r:embed="rId3"/>
          <a:stretch>
            <a:fillRect/>
          </a:stretch>
        </p:blipFill>
        <p:spPr>
          <a:xfrm>
            <a:off x="92401" y="1042133"/>
            <a:ext cx="9144000" cy="2888194"/>
          </a:xfrm>
          <a:prstGeom prst="rect">
            <a:avLst/>
          </a:prstGeom>
        </p:spPr>
      </p:pic>
      <p:sp>
        <p:nvSpPr>
          <p:cNvPr id="5" name="Google Shape;100;p2">
            <a:extLst>
              <a:ext uri="{FF2B5EF4-FFF2-40B4-BE49-F238E27FC236}">
                <a16:creationId xmlns:a16="http://schemas.microsoft.com/office/drawing/2014/main" id="{5BE31045-F31C-4110-AADC-2F4296B48379}"/>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60D91591-1890-417F-9788-B304B24E4A62}"/>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B0A6385A-8B61-4D4E-B000-753276370587}"/>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437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80A53371-155B-422C-8A49-54D796540203}"/>
              </a:ext>
            </a:extLst>
          </p:cNvPr>
          <p:cNvPicPr>
            <a:picLocks noChangeAspect="1"/>
          </p:cNvPicPr>
          <p:nvPr/>
        </p:nvPicPr>
        <p:blipFill>
          <a:blip r:embed="rId3"/>
          <a:stretch>
            <a:fillRect/>
          </a:stretch>
        </p:blipFill>
        <p:spPr>
          <a:xfrm>
            <a:off x="1048397" y="1370297"/>
            <a:ext cx="7232007" cy="2240474"/>
          </a:xfrm>
          <a:prstGeom prst="rect">
            <a:avLst/>
          </a:prstGeom>
        </p:spPr>
      </p:pic>
      <p:sp>
        <p:nvSpPr>
          <p:cNvPr id="8" name="Google Shape;100;p2">
            <a:extLst>
              <a:ext uri="{FF2B5EF4-FFF2-40B4-BE49-F238E27FC236}">
                <a16:creationId xmlns:a16="http://schemas.microsoft.com/office/drawing/2014/main" id="{1D17DFA9-4F5F-4118-93B7-C2E627B8BA91}"/>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AC9B3E69-52B8-4956-94B8-E01808B07A9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FCCD9ABA-2FD2-4B0C-AB48-2C8EFA344F0F}"/>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50623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7" name="Picture 6">
            <a:extLst>
              <a:ext uri="{FF2B5EF4-FFF2-40B4-BE49-F238E27FC236}">
                <a16:creationId xmlns:a16="http://schemas.microsoft.com/office/drawing/2014/main" id="{B1FCA088-D977-4F3A-98C2-DFE738C934AC}"/>
              </a:ext>
            </a:extLst>
          </p:cNvPr>
          <p:cNvPicPr>
            <a:picLocks noChangeAspect="1"/>
          </p:cNvPicPr>
          <p:nvPr/>
        </p:nvPicPr>
        <p:blipFill>
          <a:blip r:embed="rId3"/>
          <a:stretch>
            <a:fillRect/>
          </a:stretch>
        </p:blipFill>
        <p:spPr>
          <a:xfrm>
            <a:off x="464464" y="659883"/>
            <a:ext cx="8215072" cy="4282811"/>
          </a:xfrm>
          <a:prstGeom prst="rect">
            <a:avLst/>
          </a:prstGeom>
        </p:spPr>
      </p:pic>
      <p:sp>
        <p:nvSpPr>
          <p:cNvPr id="5" name="Google Shape;100;p2">
            <a:extLst>
              <a:ext uri="{FF2B5EF4-FFF2-40B4-BE49-F238E27FC236}">
                <a16:creationId xmlns:a16="http://schemas.microsoft.com/office/drawing/2014/main" id="{D082E1BD-C1B6-4BAB-A6A2-A9273EDDAD24}"/>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2B51EB6E-906C-4471-A7BA-647C3432EBB8}"/>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38F22BC5-85BC-4EEA-A7B2-ABD2192E2711}"/>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0675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DD44138F-463E-4B9D-9693-93E0CC8C0811}"/>
              </a:ext>
            </a:extLst>
          </p:cNvPr>
          <p:cNvPicPr>
            <a:picLocks noChangeAspect="1"/>
          </p:cNvPicPr>
          <p:nvPr/>
        </p:nvPicPr>
        <p:blipFill>
          <a:blip r:embed="rId3"/>
          <a:stretch>
            <a:fillRect/>
          </a:stretch>
        </p:blipFill>
        <p:spPr>
          <a:xfrm>
            <a:off x="1114697" y="666406"/>
            <a:ext cx="6690940" cy="4244708"/>
          </a:xfrm>
          <a:prstGeom prst="rect">
            <a:avLst/>
          </a:prstGeom>
        </p:spPr>
      </p:pic>
      <p:sp>
        <p:nvSpPr>
          <p:cNvPr id="5" name="Google Shape;100;p2">
            <a:extLst>
              <a:ext uri="{FF2B5EF4-FFF2-40B4-BE49-F238E27FC236}">
                <a16:creationId xmlns:a16="http://schemas.microsoft.com/office/drawing/2014/main" id="{FC1F9F2F-40DE-4CE0-9746-014BAB2D3DB4}"/>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1CBD9886-9EEC-4A82-9787-499538E140C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0B845E3E-1145-402B-90CD-3EDB6C05DA60}"/>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0192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5" name="Picture 4">
            <a:extLst>
              <a:ext uri="{FF2B5EF4-FFF2-40B4-BE49-F238E27FC236}">
                <a16:creationId xmlns:a16="http://schemas.microsoft.com/office/drawing/2014/main" id="{7CE969EF-228C-4163-BAB6-81AF53AEBA64}"/>
              </a:ext>
            </a:extLst>
          </p:cNvPr>
          <p:cNvPicPr>
            <a:picLocks noChangeAspect="1"/>
          </p:cNvPicPr>
          <p:nvPr/>
        </p:nvPicPr>
        <p:blipFill>
          <a:blip r:embed="rId3"/>
          <a:stretch>
            <a:fillRect/>
          </a:stretch>
        </p:blipFill>
        <p:spPr>
          <a:xfrm>
            <a:off x="395099" y="921399"/>
            <a:ext cx="8564099" cy="3152987"/>
          </a:xfrm>
          <a:prstGeom prst="rect">
            <a:avLst/>
          </a:prstGeom>
        </p:spPr>
      </p:pic>
      <p:sp>
        <p:nvSpPr>
          <p:cNvPr id="6" name="Google Shape;100;p2">
            <a:extLst>
              <a:ext uri="{FF2B5EF4-FFF2-40B4-BE49-F238E27FC236}">
                <a16:creationId xmlns:a16="http://schemas.microsoft.com/office/drawing/2014/main" id="{ECBB00DA-96C2-470D-8A01-F7907C49D962}"/>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73E8DE94-2331-47FB-BF1B-919D08EDAAE1}"/>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D11A767E-4284-4AE5-A58F-86C761D980E3}"/>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94879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409AD782-DC48-4F68-A4BB-148BC49839B0}"/>
              </a:ext>
            </a:extLst>
          </p:cNvPr>
          <p:cNvPicPr>
            <a:picLocks noChangeAspect="1"/>
          </p:cNvPicPr>
          <p:nvPr/>
        </p:nvPicPr>
        <p:blipFill>
          <a:blip r:embed="rId3"/>
          <a:stretch>
            <a:fillRect/>
          </a:stretch>
        </p:blipFill>
        <p:spPr>
          <a:xfrm>
            <a:off x="2144564" y="616494"/>
            <a:ext cx="4694387" cy="4326200"/>
          </a:xfrm>
          <a:prstGeom prst="rect">
            <a:avLst/>
          </a:prstGeom>
        </p:spPr>
      </p:pic>
      <p:sp>
        <p:nvSpPr>
          <p:cNvPr id="5" name="Google Shape;100;p2">
            <a:extLst>
              <a:ext uri="{FF2B5EF4-FFF2-40B4-BE49-F238E27FC236}">
                <a16:creationId xmlns:a16="http://schemas.microsoft.com/office/drawing/2014/main" id="{C8F99E85-D86D-4BFF-A22F-8F1F159AD889}"/>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24A2227C-DE67-41DF-BDDF-49D9886AD59D}"/>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33482934-62B4-4AB2-9495-82A6FA0038B1}"/>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895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F2BD08E9-EB87-48A9-8F7A-ECC3ACAEA9CD}"/>
              </a:ext>
            </a:extLst>
          </p:cNvPr>
          <p:cNvPicPr>
            <a:picLocks noChangeAspect="1"/>
          </p:cNvPicPr>
          <p:nvPr/>
        </p:nvPicPr>
        <p:blipFill>
          <a:blip r:embed="rId3"/>
          <a:stretch>
            <a:fillRect/>
          </a:stretch>
        </p:blipFill>
        <p:spPr>
          <a:xfrm>
            <a:off x="365395" y="788515"/>
            <a:ext cx="8413209" cy="3566469"/>
          </a:xfrm>
          <a:prstGeom prst="rect">
            <a:avLst/>
          </a:prstGeom>
        </p:spPr>
      </p:pic>
      <p:sp>
        <p:nvSpPr>
          <p:cNvPr id="5" name="Google Shape;100;p2">
            <a:extLst>
              <a:ext uri="{FF2B5EF4-FFF2-40B4-BE49-F238E27FC236}">
                <a16:creationId xmlns:a16="http://schemas.microsoft.com/office/drawing/2014/main" id="{DB47D0F3-A9A1-41C8-BFD1-67BAD76C7F60}"/>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1D5E0F4E-A64F-42D2-8391-B646EDAE98EC}"/>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B3844BB7-CCF2-49B1-975A-612329A6A65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43369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CFF7BDE6-4239-4D45-8657-A1D4CB094576}"/>
              </a:ext>
            </a:extLst>
          </p:cNvPr>
          <p:cNvPicPr>
            <a:picLocks noChangeAspect="1"/>
          </p:cNvPicPr>
          <p:nvPr/>
        </p:nvPicPr>
        <p:blipFill>
          <a:blip r:embed="rId3"/>
          <a:stretch>
            <a:fillRect/>
          </a:stretch>
        </p:blipFill>
        <p:spPr>
          <a:xfrm>
            <a:off x="1374889" y="666406"/>
            <a:ext cx="6084632" cy="4341199"/>
          </a:xfrm>
          <a:prstGeom prst="rect">
            <a:avLst/>
          </a:prstGeom>
        </p:spPr>
      </p:pic>
      <p:sp>
        <p:nvSpPr>
          <p:cNvPr id="5" name="Google Shape;100;p2">
            <a:extLst>
              <a:ext uri="{FF2B5EF4-FFF2-40B4-BE49-F238E27FC236}">
                <a16:creationId xmlns:a16="http://schemas.microsoft.com/office/drawing/2014/main" id="{B9A239D6-139D-4CB0-B945-56CF466FEB39}"/>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03E773CD-2BD4-4A7F-B701-A4E7EEE7AF0A}"/>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C4F493B9-1DF0-42AA-8B21-8BAD4B9E8FDC}"/>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3735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E2365010-4A8D-43FB-B20C-EBE11D237CF1}"/>
              </a:ext>
            </a:extLst>
          </p:cNvPr>
          <p:cNvPicPr>
            <a:picLocks noChangeAspect="1"/>
          </p:cNvPicPr>
          <p:nvPr/>
        </p:nvPicPr>
        <p:blipFill>
          <a:blip r:embed="rId3"/>
          <a:stretch>
            <a:fillRect/>
          </a:stretch>
        </p:blipFill>
        <p:spPr>
          <a:xfrm>
            <a:off x="1344650" y="717777"/>
            <a:ext cx="6454699" cy="4023709"/>
          </a:xfrm>
          <a:prstGeom prst="rect">
            <a:avLst/>
          </a:prstGeom>
        </p:spPr>
      </p:pic>
      <p:sp>
        <p:nvSpPr>
          <p:cNvPr id="5" name="Google Shape;100;p2">
            <a:extLst>
              <a:ext uri="{FF2B5EF4-FFF2-40B4-BE49-F238E27FC236}">
                <a16:creationId xmlns:a16="http://schemas.microsoft.com/office/drawing/2014/main" id="{4B0FF91E-3CFE-48A7-9095-DE16D3252989}"/>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ADCDC497-968D-47E9-A5AA-9D5CA21B5706}"/>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71C3CCAD-D2F1-4F30-8007-40B439C52ABC}"/>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87308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692B759C-2B10-493D-9F60-F90973F7DCE8}"/>
              </a:ext>
            </a:extLst>
          </p:cNvPr>
          <p:cNvPicPr>
            <a:picLocks noChangeAspect="1"/>
          </p:cNvPicPr>
          <p:nvPr/>
        </p:nvPicPr>
        <p:blipFill>
          <a:blip r:embed="rId3"/>
          <a:stretch>
            <a:fillRect/>
          </a:stretch>
        </p:blipFill>
        <p:spPr>
          <a:xfrm>
            <a:off x="1420857" y="918066"/>
            <a:ext cx="6302286" cy="3307367"/>
          </a:xfrm>
          <a:prstGeom prst="rect">
            <a:avLst/>
          </a:prstGeom>
        </p:spPr>
      </p:pic>
      <p:sp>
        <p:nvSpPr>
          <p:cNvPr id="5" name="Google Shape;100;p2">
            <a:extLst>
              <a:ext uri="{FF2B5EF4-FFF2-40B4-BE49-F238E27FC236}">
                <a16:creationId xmlns:a16="http://schemas.microsoft.com/office/drawing/2014/main" id="{BC3376B0-1205-4A5A-A1FE-4EDA240F6A65}"/>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F6EBB6E3-0593-4529-8477-03F390DDC78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5A90C381-517F-4A46-A291-D9F101330E4B}"/>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7842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p:nvPr/>
        </p:nvSpPr>
        <p:spPr>
          <a:xfrm>
            <a:off x="487500" y="901200"/>
            <a:ext cx="8169000" cy="3831600"/>
          </a:xfrm>
          <a:prstGeom prst="rect">
            <a:avLst/>
          </a:prstGeom>
          <a:gradFill>
            <a:gsLst>
              <a:gs pos="0">
                <a:srgbClr val="FFFFFF">
                  <a:alpha val="27058"/>
                  <a:alpha val="27230"/>
                </a:srgbClr>
              </a:gs>
              <a:gs pos="100000">
                <a:schemeClr val="lt1">
                  <a:alpha val="2723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36"/>
          <p:cNvGrpSpPr/>
          <p:nvPr/>
        </p:nvGrpSpPr>
        <p:grpSpPr>
          <a:xfrm>
            <a:off x="487500" y="542700"/>
            <a:ext cx="8169000" cy="358500"/>
            <a:chOff x="487500" y="542700"/>
            <a:chExt cx="8169000" cy="358500"/>
          </a:xfrm>
        </p:grpSpPr>
        <p:sp>
          <p:nvSpPr>
            <p:cNvPr id="246" name="Google Shape;246;p36"/>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p:nvPr/>
          </p:nvSpPr>
          <p:spPr>
            <a:xfrm>
              <a:off x="8201150" y="613126"/>
              <a:ext cx="239975" cy="219675"/>
            </a:xfrm>
            <a:prstGeom prst="rect">
              <a:avLst/>
            </a:prstGeom>
          </p:spPr>
          <p:txBody>
            <a:bodyPr>
              <a:prstTxWarp prst="textPlain">
                <a:avLst/>
              </a:prstTxWarp>
            </a:bodyPr>
            <a:lstStyle/>
            <a:p>
              <a:pPr lvl="0" algn="ctr"/>
              <a:r>
                <a:rPr b="0" i="0">
                  <a:ln>
                    <a:noFill/>
                  </a:ln>
                  <a:solidFill>
                    <a:schemeClr val="lt1"/>
                  </a:solidFill>
                  <a:latin typeface="Syncopate"/>
                </a:rPr>
                <a:t>X</a:t>
              </a:r>
            </a:p>
          </p:txBody>
        </p:sp>
      </p:grpSp>
      <p:sp>
        <p:nvSpPr>
          <p:cNvPr id="248" name="Google Shape;248;p36"/>
          <p:cNvSpPr txBox="1">
            <a:spLocks noGrp="1"/>
          </p:cNvSpPr>
          <p:nvPr>
            <p:ph type="body" idx="1"/>
          </p:nvPr>
        </p:nvSpPr>
        <p:spPr>
          <a:xfrm>
            <a:off x="713100" y="1017725"/>
            <a:ext cx="7717800" cy="3594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rPr>
              <a:t>To Demonstrate </a:t>
            </a:r>
            <a:r>
              <a:rPr lang="en-US" dirty="0" err="1">
                <a:solidFill>
                  <a:schemeClr val="dk1"/>
                </a:solidFill>
              </a:rPr>
              <a:t>caeser</a:t>
            </a:r>
            <a:r>
              <a:rPr lang="en-US" dirty="0">
                <a:solidFill>
                  <a:schemeClr val="dk1"/>
                </a:solidFill>
              </a:rPr>
              <a:t> cypher , </a:t>
            </a:r>
            <a:r>
              <a:rPr lang="en-US" dirty="0" err="1">
                <a:solidFill>
                  <a:schemeClr val="dk1"/>
                </a:solidFill>
              </a:rPr>
              <a:t>playfair</a:t>
            </a:r>
            <a:r>
              <a:rPr lang="en-US" dirty="0">
                <a:solidFill>
                  <a:schemeClr val="dk1"/>
                </a:solidFill>
              </a:rPr>
              <a:t> cypher and DES using a fully fledged website made from scratch.</a:t>
            </a:r>
          </a:p>
          <a:p>
            <a:pPr marL="285750" lvl="0" indent="-285750" algn="l" rtl="0">
              <a:spcBef>
                <a:spcPts val="0"/>
              </a:spcBef>
              <a:spcAft>
                <a:spcPts val="0"/>
              </a:spcAft>
              <a:buFont typeface="Arial" panose="020B0604020202020204" pitchFamily="34" charset="0"/>
              <a:buChar char="•"/>
            </a:pPr>
            <a:endParaRPr lang="en-US" dirty="0">
              <a:solidFill>
                <a:schemeClr val="dk1"/>
              </a:solidFill>
            </a:endParaRPr>
          </a:p>
          <a:p>
            <a:pPr marL="285750" lvl="0" indent="-285750" algn="l" rtl="0">
              <a:spcBef>
                <a:spcPts val="0"/>
              </a:spcBef>
              <a:spcAft>
                <a:spcPts val="0"/>
              </a:spcAft>
              <a:buFont typeface="Arial" panose="020B0604020202020204" pitchFamily="34" charset="0"/>
              <a:buChar char="•"/>
            </a:pPr>
            <a:r>
              <a:rPr lang="en-US" dirty="0">
                <a:solidFill>
                  <a:schemeClr val="dk1"/>
                </a:solidFill>
              </a:rPr>
              <a:t>To Understand the discrete mathematics behind it so as to understand the purpose of the cryptographic cyphers.</a:t>
            </a:r>
          </a:p>
          <a:p>
            <a:pPr marL="285750" lvl="0" indent="-285750" algn="l" rtl="0">
              <a:spcBef>
                <a:spcPts val="0"/>
              </a:spcBef>
              <a:spcAft>
                <a:spcPts val="0"/>
              </a:spcAft>
              <a:buFont typeface="Arial" panose="020B0604020202020204" pitchFamily="34" charset="0"/>
              <a:buChar char="•"/>
            </a:pPr>
            <a:endParaRPr lang="en-US" dirty="0">
              <a:solidFill>
                <a:schemeClr val="dk1"/>
              </a:solidFill>
            </a:endParaRPr>
          </a:p>
          <a:p>
            <a:pPr marL="285750" lvl="0" indent="-285750" algn="l" rtl="0">
              <a:spcBef>
                <a:spcPts val="0"/>
              </a:spcBef>
              <a:spcAft>
                <a:spcPts val="0"/>
              </a:spcAft>
              <a:buFont typeface="Arial" panose="020B0604020202020204" pitchFamily="34" charset="0"/>
              <a:buChar char="•"/>
            </a:pPr>
            <a:r>
              <a:rPr lang="en-US" dirty="0">
                <a:solidFill>
                  <a:schemeClr val="dk1"/>
                </a:solidFill>
              </a:rPr>
              <a:t>Finally, complete the website , provide references and deploy in the internet for other people to refer.</a:t>
            </a:r>
            <a:endParaRPr dirty="0">
              <a:solidFill>
                <a:schemeClr val="dk1"/>
              </a:solidFill>
            </a:endParaRPr>
          </a:p>
        </p:txBody>
      </p:sp>
      <p:sp>
        <p:nvSpPr>
          <p:cNvPr id="249" name="Google Shape;249;p36"/>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8" name="Google Shape;100;p2">
            <a:extLst>
              <a:ext uri="{FF2B5EF4-FFF2-40B4-BE49-F238E27FC236}">
                <a16:creationId xmlns:a16="http://schemas.microsoft.com/office/drawing/2014/main" id="{FC9DC1C4-39E2-4243-A2F7-C64A82C3E3D9}"/>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1E947726-E732-4AF8-972C-730EEE6880A8}"/>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7CF0199B-B9F1-4CE6-AC47-98DECFB8C3EB}"/>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30198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CODE IMPLEMENTATION</a:t>
            </a:r>
          </a:p>
        </p:txBody>
      </p:sp>
      <p:pic>
        <p:nvPicPr>
          <p:cNvPr id="4" name="Picture 3">
            <a:extLst>
              <a:ext uri="{FF2B5EF4-FFF2-40B4-BE49-F238E27FC236}">
                <a16:creationId xmlns:a16="http://schemas.microsoft.com/office/drawing/2014/main" id="{D9FD8737-493B-4F12-A629-30F0DD20F16D}"/>
              </a:ext>
            </a:extLst>
          </p:cNvPr>
          <p:cNvPicPr>
            <a:picLocks noChangeAspect="1"/>
          </p:cNvPicPr>
          <p:nvPr/>
        </p:nvPicPr>
        <p:blipFill>
          <a:blip r:embed="rId3"/>
          <a:stretch>
            <a:fillRect/>
          </a:stretch>
        </p:blipFill>
        <p:spPr>
          <a:xfrm>
            <a:off x="381027" y="1204491"/>
            <a:ext cx="8474174" cy="2918713"/>
          </a:xfrm>
          <a:prstGeom prst="rect">
            <a:avLst/>
          </a:prstGeom>
        </p:spPr>
      </p:pic>
      <p:sp>
        <p:nvSpPr>
          <p:cNvPr id="5" name="Google Shape;100;p2">
            <a:extLst>
              <a:ext uri="{FF2B5EF4-FFF2-40B4-BE49-F238E27FC236}">
                <a16:creationId xmlns:a16="http://schemas.microsoft.com/office/drawing/2014/main" id="{B2834F97-7594-49CD-88E4-64465AE7AAEA}"/>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6" name="Google Shape;101;p2">
            <a:extLst>
              <a:ext uri="{FF2B5EF4-FFF2-40B4-BE49-F238E27FC236}">
                <a16:creationId xmlns:a16="http://schemas.microsoft.com/office/drawing/2014/main" id="{FE0ABBBF-5615-4AC3-A8CB-E8857EEE45F2}"/>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7" name="Google Shape;102;p2">
            <a:extLst>
              <a:ext uri="{FF2B5EF4-FFF2-40B4-BE49-F238E27FC236}">
                <a16:creationId xmlns:a16="http://schemas.microsoft.com/office/drawing/2014/main" id="{DB25DEA1-F7CA-4D2A-9EBF-D0D498F22D2A}"/>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62627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rot="10800000">
            <a:off x="905683" y="700825"/>
            <a:ext cx="1656600" cy="1656600"/>
          </a:xfrm>
          <a:prstGeom prst="ellipse">
            <a:avLst/>
          </a:prstGeom>
          <a:gradFill>
            <a:gsLst>
              <a:gs pos="0">
                <a:srgbClr val="FFFFFF">
                  <a:alpha val="27058"/>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905675" y="2420650"/>
            <a:ext cx="5029200" cy="17862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905675" y="2420650"/>
            <a:ext cx="5029200" cy="999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txBox="1">
            <a:spLocks noGrp="1"/>
          </p:cNvSpPr>
          <p:nvPr>
            <p:ph type="title"/>
          </p:nvPr>
        </p:nvSpPr>
        <p:spPr>
          <a:xfrm>
            <a:off x="1025674" y="2499550"/>
            <a:ext cx="822548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REFERENCES AND CONCLUSION</a:t>
            </a:r>
            <a:endParaRPr dirty="0"/>
          </a:p>
        </p:txBody>
      </p:sp>
      <p:sp>
        <p:nvSpPr>
          <p:cNvPr id="284" name="Google Shape;284;p38"/>
          <p:cNvSpPr txBox="1">
            <a:spLocks noGrp="1"/>
          </p:cNvSpPr>
          <p:nvPr>
            <p:ph type="title" idx="2"/>
          </p:nvPr>
        </p:nvSpPr>
        <p:spPr>
          <a:xfrm>
            <a:off x="920232" y="962500"/>
            <a:ext cx="2092517"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85" name="Google Shape;285;p38"/>
          <p:cNvSpPr txBox="1">
            <a:spLocks noGrp="1"/>
          </p:cNvSpPr>
          <p:nvPr>
            <p:ph type="subTitle" idx="1"/>
          </p:nvPr>
        </p:nvSpPr>
        <p:spPr>
          <a:xfrm>
            <a:off x="1025675" y="3483475"/>
            <a:ext cx="4789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 and Conclusion</a:t>
            </a:r>
            <a:endParaRPr dirty="0"/>
          </a:p>
        </p:txBody>
      </p:sp>
      <p:sp>
        <p:nvSpPr>
          <p:cNvPr id="286" name="Google Shape;286;p38"/>
          <p:cNvSpPr/>
          <p:nvPr/>
        </p:nvSpPr>
        <p:spPr>
          <a:xfrm>
            <a:off x="3012750" y="17097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7" name="Google Shape;287;p38"/>
          <p:cNvSpPr/>
          <p:nvPr/>
        </p:nvSpPr>
        <p:spPr>
          <a:xfrm>
            <a:off x="3012750" y="15264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8" name="Google Shape;288;p38"/>
          <p:cNvSpPr/>
          <p:nvPr/>
        </p:nvSpPr>
        <p:spPr>
          <a:xfrm>
            <a:off x="3012750" y="13431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9" name="Google Shape;289;p38"/>
          <p:cNvSpPr/>
          <p:nvPr/>
        </p:nvSpPr>
        <p:spPr>
          <a:xfrm>
            <a:off x="3012750" y="11598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0" name="Google Shape;290;p38"/>
          <p:cNvSpPr/>
          <p:nvPr/>
        </p:nvSpPr>
        <p:spPr>
          <a:xfrm>
            <a:off x="3012750" y="9765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1" name="Google Shape;291;p38"/>
          <p:cNvSpPr/>
          <p:nvPr/>
        </p:nvSpPr>
        <p:spPr>
          <a:xfrm>
            <a:off x="6275000" y="2394225"/>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p2">
            <a:extLst>
              <a:ext uri="{FF2B5EF4-FFF2-40B4-BE49-F238E27FC236}">
                <a16:creationId xmlns:a16="http://schemas.microsoft.com/office/drawing/2014/main" id="{8B0D07E4-FB8A-480C-8ECF-44F36765FF4B}"/>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E0563364-0E2A-4A41-A0D0-60F0B309F5B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0E3CAFDB-E374-4A16-8393-D25A97F8DF17}"/>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40089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Conclusion</a:t>
            </a:r>
          </a:p>
        </p:txBody>
      </p:sp>
      <p:sp>
        <p:nvSpPr>
          <p:cNvPr id="2" name="TextBox 1">
            <a:extLst>
              <a:ext uri="{FF2B5EF4-FFF2-40B4-BE49-F238E27FC236}">
                <a16:creationId xmlns:a16="http://schemas.microsoft.com/office/drawing/2014/main" id="{60AA00CF-417C-4892-A9FA-7177E28C169E}"/>
              </a:ext>
            </a:extLst>
          </p:cNvPr>
          <p:cNvSpPr txBox="1"/>
          <p:nvPr/>
        </p:nvSpPr>
        <p:spPr>
          <a:xfrm>
            <a:off x="579901" y="787400"/>
            <a:ext cx="8446031" cy="738664"/>
          </a:xfrm>
          <a:prstGeom prst="rect">
            <a:avLst/>
          </a:prstGeom>
          <a:noFill/>
        </p:spPr>
        <p:txBody>
          <a:bodyPr wrap="square" rtlCol="0">
            <a:spAutoFit/>
          </a:bodyPr>
          <a:lstStyle/>
          <a:p>
            <a:pPr marL="285750" indent="-285750">
              <a:buFont typeface="Arial" panose="020B0604020202020204" pitchFamily="34" charset="0"/>
              <a:buChar char="•"/>
            </a:pPr>
            <a:r>
              <a:rPr lang="en-US" dirty="0"/>
              <a:t>Hence all the 3 cyphers/ encryption standard were presented which ranged from cyphers as simple as Caesar  to as complex as DES.</a:t>
            </a:r>
          </a:p>
          <a:p>
            <a:pPr marL="285750" indent="-285750">
              <a:buFont typeface="Arial" panose="020B0604020202020204" pitchFamily="34" charset="0"/>
              <a:buChar char="•"/>
            </a:pPr>
            <a:r>
              <a:rPr lang="en-US" dirty="0"/>
              <a:t>But it turns out that all of the three cyphers are not secure and are hence crack able</a:t>
            </a:r>
          </a:p>
        </p:txBody>
      </p:sp>
      <p:sp>
        <p:nvSpPr>
          <p:cNvPr id="4" name="TextBox 3">
            <a:extLst>
              <a:ext uri="{FF2B5EF4-FFF2-40B4-BE49-F238E27FC236}">
                <a16:creationId xmlns:a16="http://schemas.microsoft.com/office/drawing/2014/main" id="{06B57EE5-AC7D-4788-A84E-E4C35982D2B0}"/>
              </a:ext>
            </a:extLst>
          </p:cNvPr>
          <p:cNvSpPr txBox="1"/>
          <p:nvPr/>
        </p:nvSpPr>
        <p:spPr>
          <a:xfrm>
            <a:off x="3327400" y="1739900"/>
            <a:ext cx="177165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CAESER CYPHER</a:t>
            </a:r>
          </a:p>
        </p:txBody>
      </p:sp>
      <p:sp>
        <p:nvSpPr>
          <p:cNvPr id="9" name="TextBox 8">
            <a:extLst>
              <a:ext uri="{FF2B5EF4-FFF2-40B4-BE49-F238E27FC236}">
                <a16:creationId xmlns:a16="http://schemas.microsoft.com/office/drawing/2014/main" id="{0BB76B0C-A348-4393-B296-D9838B637833}"/>
              </a:ext>
            </a:extLst>
          </p:cNvPr>
          <p:cNvSpPr txBox="1"/>
          <p:nvPr/>
        </p:nvSpPr>
        <p:spPr>
          <a:xfrm>
            <a:off x="660399" y="2047677"/>
            <a:ext cx="8088501" cy="224676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E2E2E"/>
                </a:solidFill>
                <a:latin typeface="NexusSans"/>
              </a:rPr>
              <a:t>S</a:t>
            </a:r>
            <a:r>
              <a:rPr lang="en-US" b="0" i="0" dirty="0">
                <a:solidFill>
                  <a:srgbClr val="2E2E2E"/>
                </a:solidFill>
                <a:effectLst/>
                <a:latin typeface="NexusSans"/>
              </a:rPr>
              <a:t>ubstitution ciphers are vulnerable to either word-pattern analysis, letter-frequency analysis, or some combination of both.</a:t>
            </a:r>
          </a:p>
          <a:p>
            <a:pPr marL="285750" indent="-285750">
              <a:buFont typeface="Arial" panose="020B0604020202020204" pitchFamily="34" charset="0"/>
              <a:buChar char="•"/>
            </a:pPr>
            <a:endParaRPr lang="en-US" dirty="0">
              <a:solidFill>
                <a:srgbClr val="2E2E2E"/>
              </a:solidFill>
              <a:latin typeface="NexusSans"/>
            </a:endParaRPr>
          </a:p>
          <a:p>
            <a:pPr marL="285750" indent="-285750">
              <a:buFont typeface="Arial" panose="020B0604020202020204" pitchFamily="34" charset="0"/>
              <a:buChar char="•"/>
            </a:pPr>
            <a:r>
              <a:rPr lang="en-US" b="0" i="0" dirty="0">
                <a:solidFill>
                  <a:srgbClr val="2E2E2E"/>
                </a:solidFill>
                <a:effectLst/>
                <a:latin typeface="NexusSans"/>
              </a:rPr>
              <a:t>U can always look for the most common words in the given encoded cypher text</a:t>
            </a:r>
          </a:p>
          <a:p>
            <a:pPr marL="285750" indent="-285750">
              <a:buFont typeface="Arial" panose="020B0604020202020204" pitchFamily="34" charset="0"/>
              <a:buChar char="•"/>
            </a:pPr>
            <a:endParaRPr lang="en-US" dirty="0">
              <a:solidFill>
                <a:srgbClr val="2E2E2E"/>
              </a:solidFill>
              <a:latin typeface="NexusSans"/>
            </a:endParaRPr>
          </a:p>
          <a:p>
            <a:pPr marL="285750" indent="-285750">
              <a:buFont typeface="Arial" panose="020B0604020202020204" pitchFamily="34" charset="0"/>
              <a:buChar char="•"/>
            </a:pPr>
            <a:r>
              <a:rPr lang="en-US" b="0" i="0" dirty="0">
                <a:solidFill>
                  <a:srgbClr val="2E2E2E"/>
                </a:solidFill>
                <a:effectLst/>
                <a:latin typeface="NexusSans"/>
              </a:rPr>
              <a:t>At the same time, there are only 25 combinations to try out and it can be done even manually and Hence , easily we can decrypt it.</a:t>
            </a:r>
          </a:p>
          <a:p>
            <a:pPr marL="285750" indent="-285750">
              <a:buFont typeface="Arial" panose="020B0604020202020204" pitchFamily="34" charset="0"/>
              <a:buChar char="•"/>
            </a:pPr>
            <a:endParaRPr lang="en-US" dirty="0">
              <a:solidFill>
                <a:srgbClr val="2E2E2E"/>
              </a:solidFill>
              <a:latin typeface="NexusSans"/>
            </a:endParaRPr>
          </a:p>
          <a:p>
            <a:pPr marL="285750" indent="-285750">
              <a:buFont typeface="Arial" panose="020B0604020202020204" pitchFamily="34" charset="0"/>
              <a:buChar char="•"/>
            </a:pPr>
            <a:r>
              <a:rPr lang="en-US" b="0" i="0" dirty="0">
                <a:solidFill>
                  <a:srgbClr val="2E2E2E"/>
                </a:solidFill>
                <a:effectLst/>
                <a:latin typeface="NexusSans"/>
              </a:rPr>
              <a:t>ROT 13 is even simpler with only 1 possible combination involved.</a:t>
            </a:r>
          </a:p>
          <a:p>
            <a:pPr marL="285750" indent="-285750">
              <a:buFont typeface="Arial" panose="020B0604020202020204" pitchFamily="34" charset="0"/>
              <a:buChar char="•"/>
            </a:pPr>
            <a:endParaRPr lang="en-US" dirty="0"/>
          </a:p>
        </p:txBody>
      </p:sp>
      <p:sp>
        <p:nvSpPr>
          <p:cNvPr id="7" name="Google Shape;100;p2">
            <a:extLst>
              <a:ext uri="{FF2B5EF4-FFF2-40B4-BE49-F238E27FC236}">
                <a16:creationId xmlns:a16="http://schemas.microsoft.com/office/drawing/2014/main" id="{6426616E-CBB0-4F68-A0A8-F5FD6490AA1F}"/>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2082BE7A-9C81-47EC-BD8B-19E9BF8DE477}"/>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7C49D734-F2BD-4DB6-98AA-52A8783DBD87}"/>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73366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Conclusion</a:t>
            </a:r>
          </a:p>
        </p:txBody>
      </p:sp>
      <p:graphicFrame>
        <p:nvGraphicFramePr>
          <p:cNvPr id="6" name="Table 5">
            <a:extLst>
              <a:ext uri="{FF2B5EF4-FFF2-40B4-BE49-F238E27FC236}">
                <a16:creationId xmlns:a16="http://schemas.microsoft.com/office/drawing/2014/main" id="{44A8CD3F-4480-4452-AB20-7B2E377581F7}"/>
              </a:ext>
            </a:extLst>
          </p:cNvPr>
          <p:cNvGraphicFramePr>
            <a:graphicFrameLocks noGrp="1"/>
          </p:cNvGraphicFramePr>
          <p:nvPr>
            <p:extLst>
              <p:ext uri="{D42A27DB-BD31-4B8C-83A1-F6EECF244321}">
                <p14:modId xmlns:p14="http://schemas.microsoft.com/office/powerpoint/2010/main" val="3886863278"/>
              </p:ext>
            </p:extLst>
          </p:nvPr>
        </p:nvGraphicFramePr>
        <p:xfrm>
          <a:off x="853955" y="773506"/>
          <a:ext cx="4255392" cy="3459336"/>
        </p:xfrm>
        <a:graphic>
          <a:graphicData uri="http://schemas.openxmlformats.org/drawingml/2006/table">
            <a:tbl>
              <a:tblPr/>
              <a:tblGrid>
                <a:gridCol w="2127696">
                  <a:extLst>
                    <a:ext uri="{9D8B030D-6E8A-4147-A177-3AD203B41FA5}">
                      <a16:colId xmlns:a16="http://schemas.microsoft.com/office/drawing/2014/main" val="9938557"/>
                    </a:ext>
                  </a:extLst>
                </a:gridCol>
                <a:gridCol w="2127696">
                  <a:extLst>
                    <a:ext uri="{9D8B030D-6E8A-4147-A177-3AD203B41FA5}">
                      <a16:colId xmlns:a16="http://schemas.microsoft.com/office/drawing/2014/main" val="1108264387"/>
                    </a:ext>
                  </a:extLst>
                </a:gridCol>
              </a:tblGrid>
              <a:tr h="284692">
                <a:tc>
                  <a:txBody>
                    <a:bodyPr/>
                    <a:lstStyle/>
                    <a:p>
                      <a:r>
                        <a:rPr lang="en-US" sz="1400">
                          <a:effectLst/>
                        </a:rPr>
                        <a:t>Letter</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Frequency</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1444336417"/>
                  </a:ext>
                </a:extLst>
              </a:tr>
              <a:tr h="284692">
                <a:tc>
                  <a:txBody>
                    <a:bodyPr/>
                    <a:lstStyle/>
                    <a:p>
                      <a:r>
                        <a:rPr lang="en-US" sz="1400">
                          <a:effectLst/>
                        </a:rPr>
                        <a:t>E</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130</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110772272"/>
                  </a:ext>
                </a:extLst>
              </a:tr>
              <a:tr h="284692">
                <a:tc>
                  <a:txBody>
                    <a:bodyPr/>
                    <a:lstStyle/>
                    <a:p>
                      <a:r>
                        <a:rPr lang="en-US" sz="1400">
                          <a:effectLst/>
                        </a:rPr>
                        <a:t>T</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93</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3725129363"/>
                  </a:ext>
                </a:extLst>
              </a:tr>
              <a:tr h="284692">
                <a:tc>
                  <a:txBody>
                    <a:bodyPr/>
                    <a:lstStyle/>
                    <a:p>
                      <a:r>
                        <a:rPr lang="en-US" sz="1400">
                          <a:effectLst/>
                        </a:rPr>
                        <a:t>N</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78</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917597748"/>
                  </a:ext>
                </a:extLst>
              </a:tr>
              <a:tr h="284692">
                <a:tc>
                  <a:txBody>
                    <a:bodyPr/>
                    <a:lstStyle/>
                    <a:p>
                      <a:r>
                        <a:rPr lang="en-US" sz="1400">
                          <a:effectLst/>
                        </a:rPr>
                        <a:t>R</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77</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252843554"/>
                  </a:ext>
                </a:extLst>
              </a:tr>
              <a:tr h="284692">
                <a:tc>
                  <a:txBody>
                    <a:bodyPr/>
                    <a:lstStyle/>
                    <a:p>
                      <a:r>
                        <a:rPr lang="en-US" sz="1400">
                          <a:effectLst/>
                        </a:rPr>
                        <a:t>I</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74</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4165053060"/>
                  </a:ext>
                </a:extLst>
              </a:tr>
              <a:tr h="284692">
                <a:tc>
                  <a:txBody>
                    <a:bodyPr/>
                    <a:lstStyle/>
                    <a:p>
                      <a:r>
                        <a:rPr lang="en-US" sz="1400">
                          <a:effectLst/>
                        </a:rPr>
                        <a:t>O</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74</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2879728388"/>
                  </a:ext>
                </a:extLst>
              </a:tr>
              <a:tr h="284692">
                <a:tc>
                  <a:txBody>
                    <a:bodyPr/>
                    <a:lstStyle/>
                    <a:p>
                      <a:r>
                        <a:rPr lang="en-US" sz="1400">
                          <a:effectLst/>
                        </a:rPr>
                        <a:t>A</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73</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2410999806"/>
                  </a:ext>
                </a:extLst>
              </a:tr>
              <a:tr h="284692">
                <a:tc>
                  <a:txBody>
                    <a:bodyPr/>
                    <a:lstStyle/>
                    <a:p>
                      <a:r>
                        <a:rPr lang="en-US" sz="1400">
                          <a:effectLst/>
                        </a:rPr>
                        <a:t>S</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63</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1850941392"/>
                  </a:ext>
                </a:extLst>
              </a:tr>
              <a:tr h="284692">
                <a:tc>
                  <a:txBody>
                    <a:bodyPr/>
                    <a:lstStyle/>
                    <a:p>
                      <a:r>
                        <a:rPr lang="en-US" sz="1400">
                          <a:effectLst/>
                        </a:rPr>
                        <a:t>D</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44</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1065676703"/>
                  </a:ext>
                </a:extLst>
              </a:tr>
              <a:tr h="284692">
                <a:tc>
                  <a:txBody>
                    <a:bodyPr/>
                    <a:lstStyle/>
                    <a:p>
                      <a:r>
                        <a:rPr lang="en-US" sz="1400">
                          <a:effectLst/>
                        </a:rPr>
                        <a:t>H</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a:effectLst/>
                        </a:rPr>
                        <a:t>35</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733644055"/>
                  </a:ext>
                </a:extLst>
              </a:tr>
              <a:tr h="284692">
                <a:tc>
                  <a:txBody>
                    <a:bodyPr/>
                    <a:lstStyle/>
                    <a:p>
                      <a:r>
                        <a:rPr lang="en-US" sz="1400">
                          <a:effectLst/>
                        </a:rPr>
                        <a:t>L</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tc>
                  <a:txBody>
                    <a:bodyPr/>
                    <a:lstStyle/>
                    <a:p>
                      <a:r>
                        <a:rPr lang="en-US" sz="1400" dirty="0">
                          <a:effectLst/>
                        </a:rPr>
                        <a:t>35</a:t>
                      </a:r>
                    </a:p>
                  </a:txBody>
                  <a:tcPr marL="37459" marR="37459" marT="37459" marB="37459">
                    <a:lnL>
                      <a:noFill/>
                    </a:lnL>
                    <a:lnR>
                      <a:noFill/>
                    </a:lnR>
                    <a:lnT w="7620" cap="flat" cmpd="sng" algn="ctr">
                      <a:solidFill>
                        <a:srgbClr val="F5F5F5"/>
                      </a:solidFill>
                      <a:prstDash val="solid"/>
                      <a:round/>
                      <a:headEnd type="none" w="med" len="med"/>
                      <a:tailEnd type="none" w="med" len="med"/>
                    </a:lnT>
                    <a:lnB w="762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3192557728"/>
                  </a:ext>
                </a:extLst>
              </a:tr>
            </a:tbl>
          </a:graphicData>
        </a:graphic>
      </p:graphicFrame>
      <p:pic>
        <p:nvPicPr>
          <p:cNvPr id="2050" name="Picture 2" descr="100 most common words in English - learn English,words ,communication,english,vocabulary">
            <a:extLst>
              <a:ext uri="{FF2B5EF4-FFF2-40B4-BE49-F238E27FC236}">
                <a16:creationId xmlns:a16="http://schemas.microsoft.com/office/drawing/2014/main" id="{94968454-983A-411D-8E75-D023BF9B4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2764" y="622300"/>
            <a:ext cx="2818924" cy="432039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0;p2">
            <a:extLst>
              <a:ext uri="{FF2B5EF4-FFF2-40B4-BE49-F238E27FC236}">
                <a16:creationId xmlns:a16="http://schemas.microsoft.com/office/drawing/2014/main" id="{F92E7611-3103-4E49-80D5-9ADFE576277C}"/>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0EF29A0E-4C33-46FA-BC34-EFB465AF821F}"/>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 name="Google Shape;102;p2">
            <a:extLst>
              <a:ext uri="{FF2B5EF4-FFF2-40B4-BE49-F238E27FC236}">
                <a16:creationId xmlns:a16="http://schemas.microsoft.com/office/drawing/2014/main" id="{7B506265-40AC-4FA3-B690-BC01F4BCADE4}"/>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42661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697969" y="93706"/>
            <a:ext cx="8446031" cy="572700"/>
          </a:xfrm>
        </p:spPr>
        <p:txBody>
          <a:bodyPr/>
          <a:lstStyle/>
          <a:p>
            <a:r>
              <a:rPr lang="en-US" dirty="0"/>
              <a:t>Conclusion</a:t>
            </a:r>
          </a:p>
        </p:txBody>
      </p:sp>
      <p:sp>
        <p:nvSpPr>
          <p:cNvPr id="7" name="TextBox 6">
            <a:extLst>
              <a:ext uri="{FF2B5EF4-FFF2-40B4-BE49-F238E27FC236}">
                <a16:creationId xmlns:a16="http://schemas.microsoft.com/office/drawing/2014/main" id="{5E3FBACB-19BC-49A9-BBAC-36916C614022}"/>
              </a:ext>
            </a:extLst>
          </p:cNvPr>
          <p:cNvSpPr txBox="1"/>
          <p:nvPr/>
        </p:nvSpPr>
        <p:spPr>
          <a:xfrm>
            <a:off x="697969" y="718116"/>
            <a:ext cx="8050932" cy="1600438"/>
          </a:xfrm>
          <a:prstGeom prst="rect">
            <a:avLst/>
          </a:prstGeom>
          <a:noFill/>
        </p:spPr>
        <p:txBody>
          <a:bodyPr wrap="square">
            <a:spAutoFit/>
          </a:bodyPr>
          <a:lstStyle/>
          <a:p>
            <a:pPr marL="285750" indent="-285750" algn="l" rtl="0">
              <a:buFont typeface="Arial" panose="020B0604020202020204" pitchFamily="34" charset="0"/>
              <a:buChar char="•"/>
            </a:pPr>
            <a:r>
              <a:rPr lang="en-US" b="0" i="0" dirty="0">
                <a:solidFill>
                  <a:srgbClr val="282829"/>
                </a:solidFill>
                <a:effectLst/>
                <a:latin typeface="-apple-system"/>
              </a:rPr>
              <a:t>Playfair cipher can easily be cracked if a considerable amount of text is given by comparing with the frequencies of English alphabets, even though not as easy as Caesar and Vigenère cipher. </a:t>
            </a:r>
          </a:p>
          <a:p>
            <a:pPr marL="285750" indent="-285750" algn="l" rtl="0">
              <a:buFont typeface="Arial" panose="020B0604020202020204" pitchFamily="34" charset="0"/>
              <a:buChar char="•"/>
            </a:pPr>
            <a:endParaRPr lang="en-US" dirty="0">
              <a:solidFill>
                <a:srgbClr val="282829"/>
              </a:solidFill>
              <a:latin typeface="-apple-system"/>
            </a:endParaRPr>
          </a:p>
          <a:p>
            <a:pPr marL="285750" indent="-285750" algn="l" rtl="0">
              <a:buFont typeface="Arial" panose="020B0604020202020204" pitchFamily="34" charset="0"/>
              <a:buChar char="•"/>
            </a:pPr>
            <a:r>
              <a:rPr lang="en-US" b="0" i="0" dirty="0">
                <a:solidFill>
                  <a:srgbClr val="282829"/>
                </a:solidFill>
                <a:effectLst/>
                <a:latin typeface="-apple-system"/>
              </a:rPr>
              <a:t>Ciphering methods should provide</a:t>
            </a:r>
            <a:r>
              <a:rPr lang="en-US" b="1" i="0" dirty="0">
                <a:solidFill>
                  <a:srgbClr val="282829"/>
                </a:solidFill>
                <a:effectLst/>
                <a:latin typeface="-apple-system"/>
              </a:rPr>
              <a:t> confusion and diffusion</a:t>
            </a:r>
            <a:r>
              <a:rPr lang="en-US" b="0" i="0" dirty="0">
                <a:solidFill>
                  <a:srgbClr val="282829"/>
                </a:solidFill>
                <a:effectLst/>
                <a:latin typeface="-apple-system"/>
              </a:rPr>
              <a:t> for them to be successful where as Playfair only provides confusion.</a:t>
            </a:r>
          </a:p>
          <a:p>
            <a:pPr marL="285750" indent="-285750" algn="l" rtl="0">
              <a:buFont typeface="Arial" panose="020B0604020202020204" pitchFamily="34" charset="0"/>
              <a:buChar char="•"/>
            </a:pPr>
            <a:endParaRPr lang="en-US" dirty="0">
              <a:solidFill>
                <a:srgbClr val="282829"/>
              </a:solidFill>
              <a:latin typeface="-apple-system"/>
            </a:endParaRPr>
          </a:p>
          <a:p>
            <a:pPr marL="285750" indent="-285750" algn="l" rtl="0">
              <a:buFont typeface="Arial" panose="020B0604020202020204" pitchFamily="34" charset="0"/>
              <a:buChar char="•"/>
            </a:pPr>
            <a:endParaRPr lang="en-US" b="0" i="0" dirty="0">
              <a:solidFill>
                <a:srgbClr val="282829"/>
              </a:solidFill>
              <a:effectLst/>
              <a:latin typeface="-apple-system"/>
            </a:endParaRPr>
          </a:p>
        </p:txBody>
      </p:sp>
      <p:sp>
        <p:nvSpPr>
          <p:cNvPr id="9" name="TextBox 8">
            <a:extLst>
              <a:ext uri="{FF2B5EF4-FFF2-40B4-BE49-F238E27FC236}">
                <a16:creationId xmlns:a16="http://schemas.microsoft.com/office/drawing/2014/main" id="{47968373-81AB-4713-B9FD-32BF6737AAA8}"/>
              </a:ext>
            </a:extLst>
          </p:cNvPr>
          <p:cNvSpPr txBox="1"/>
          <p:nvPr/>
        </p:nvSpPr>
        <p:spPr>
          <a:xfrm>
            <a:off x="2127250" y="2318554"/>
            <a:ext cx="4787900" cy="1169551"/>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marL="285750" indent="-285750" algn="l" rtl="0">
              <a:buFont typeface="Arial" panose="020B0604020202020204" pitchFamily="34" charset="0"/>
              <a:buChar char="•"/>
            </a:pPr>
            <a:r>
              <a:rPr lang="en-US" b="1" i="1" dirty="0">
                <a:solidFill>
                  <a:schemeClr val="bg1"/>
                </a:solidFill>
                <a:effectLst/>
                <a:latin typeface="-apple-system"/>
              </a:rPr>
              <a:t>diffusion </a:t>
            </a:r>
            <a:r>
              <a:rPr lang="en-US" b="0" i="0" dirty="0">
                <a:solidFill>
                  <a:schemeClr val="bg1"/>
                </a:solidFill>
                <a:effectLst/>
                <a:latin typeface="-apple-system"/>
              </a:rPr>
              <a:t>– drive away statistical structure of plaintext over bulk of ciphertext. Using some rigorous statistical methods we can  crack Playfair easily.</a:t>
            </a:r>
          </a:p>
          <a:p>
            <a:pPr marL="285750" indent="-285750" algn="l" rtl="0">
              <a:buFont typeface="Arial" panose="020B0604020202020204" pitchFamily="34" charset="0"/>
              <a:buChar char="•"/>
            </a:pPr>
            <a:r>
              <a:rPr lang="en-US" b="1" i="1" dirty="0">
                <a:solidFill>
                  <a:schemeClr val="bg1"/>
                </a:solidFill>
                <a:effectLst/>
                <a:latin typeface="-apple-system"/>
              </a:rPr>
              <a:t>confusion</a:t>
            </a:r>
            <a:r>
              <a:rPr lang="en-US" b="0" i="0" dirty="0">
                <a:solidFill>
                  <a:schemeClr val="bg1"/>
                </a:solidFill>
                <a:effectLst/>
                <a:latin typeface="-apple-system"/>
              </a:rPr>
              <a:t> – makes relationship between ciphertext and key as complex as possible which Playfair does provide</a:t>
            </a:r>
          </a:p>
        </p:txBody>
      </p:sp>
      <p:sp>
        <p:nvSpPr>
          <p:cNvPr id="6" name="Google Shape;100;p2">
            <a:extLst>
              <a:ext uri="{FF2B5EF4-FFF2-40B4-BE49-F238E27FC236}">
                <a16:creationId xmlns:a16="http://schemas.microsoft.com/office/drawing/2014/main" id="{C1D1531D-340C-40DC-9115-7564AA93C5F0}"/>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E5C38940-2C38-4EC4-9867-65240DD8B0A3}"/>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401BC1CD-CE3B-4F5D-A208-A30CA2FFB0D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267815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Conclusion</a:t>
            </a:r>
          </a:p>
        </p:txBody>
      </p:sp>
      <p:sp>
        <p:nvSpPr>
          <p:cNvPr id="2" name="TextBox 1">
            <a:extLst>
              <a:ext uri="{FF2B5EF4-FFF2-40B4-BE49-F238E27FC236}">
                <a16:creationId xmlns:a16="http://schemas.microsoft.com/office/drawing/2014/main" id="{AF4F3301-9BEA-4C5C-9FF5-279F04251AB3}"/>
              </a:ext>
            </a:extLst>
          </p:cNvPr>
          <p:cNvSpPr txBox="1"/>
          <p:nvPr/>
        </p:nvSpPr>
        <p:spPr>
          <a:xfrm>
            <a:off x="742950" y="730250"/>
            <a:ext cx="791845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current standard and scenario, even DES is not secure enough. It was cracked in 1998 when a DES cracking machine was made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 While no major flaws in its innards are known, it is fundamentally inadequate because its </a:t>
            </a:r>
            <a:r>
              <a:rPr lang="en-US" sz="1600" b="1" i="0" dirty="0">
                <a:solidFill>
                  <a:srgbClr val="000000"/>
                </a:solidFill>
                <a:effectLst/>
                <a:latin typeface="Times New Roman" panose="02020603050405020304" pitchFamily="18" charset="0"/>
                <a:cs typeface="Times New Roman" panose="02020603050405020304" pitchFamily="18" charset="0"/>
              </a:rPr>
              <a:t>56-bit key is too short</a:t>
            </a:r>
            <a:r>
              <a:rPr lang="en-US" sz="1600" b="0" i="0" dirty="0">
                <a:solidFill>
                  <a:srgbClr val="000000"/>
                </a:solidFill>
                <a:effectLst/>
                <a:latin typeface="Times New Roman" panose="02020603050405020304" pitchFamily="18" charset="0"/>
                <a:cs typeface="Times New Roman" panose="02020603050405020304" pitchFamily="18" charset="0"/>
              </a:rPr>
              <a:t>. It is vulnerable to </a:t>
            </a:r>
            <a:r>
              <a:rPr lang="en-US" sz="1600" b="0" i="0" dirty="0">
                <a:effectLst/>
                <a:latin typeface="Times New Roman" panose="02020603050405020304" pitchFamily="18" charset="0"/>
                <a:cs typeface="Times New Roman" panose="02020603050405020304" pitchFamily="18" charset="0"/>
                <a:hlinkClick r:id="rId3"/>
              </a:rPr>
              <a:t>brute-force search</a:t>
            </a:r>
            <a:r>
              <a:rPr lang="en-US" sz="1600" b="0" i="0" dirty="0">
                <a:solidFill>
                  <a:srgbClr val="000000"/>
                </a:solidFill>
                <a:effectLst/>
                <a:latin typeface="Times New Roman" panose="02020603050405020304" pitchFamily="18" charset="0"/>
                <a:cs typeface="Times New Roman" panose="02020603050405020304" pitchFamily="18" charset="0"/>
              </a:rPr>
              <a:t> of the whole key space.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Of course this also applies to </a:t>
            </a:r>
            <a:r>
              <a:rPr lang="en-US" sz="1600" b="1" i="0" dirty="0">
                <a:solidFill>
                  <a:srgbClr val="000000"/>
                </a:solidFill>
                <a:effectLst/>
                <a:latin typeface="Times New Roman" panose="02020603050405020304" pitchFamily="18" charset="0"/>
                <a:cs typeface="Times New Roman" panose="02020603050405020304" pitchFamily="18" charset="0"/>
              </a:rPr>
              <a:t>any other cipher with only a 56-bit key</a:t>
            </a:r>
            <a:r>
              <a:rPr lang="en-US" sz="1600" b="0" i="0" dirty="0">
                <a:solidFill>
                  <a:srgbClr val="000000"/>
                </a:solidFill>
                <a:effectLst/>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92B6571-A237-4B26-AA88-06B4B50D1C94}"/>
              </a:ext>
            </a:extLst>
          </p:cNvPr>
          <p:cNvSpPr txBox="1"/>
          <p:nvPr/>
        </p:nvSpPr>
        <p:spPr>
          <a:xfrm>
            <a:off x="833063" y="3086100"/>
            <a:ext cx="7662675" cy="307777"/>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Hence we observe due to mainly the modern computing power none of the cyphers are secure</a:t>
            </a:r>
          </a:p>
        </p:txBody>
      </p:sp>
      <p:sp>
        <p:nvSpPr>
          <p:cNvPr id="6" name="Google Shape;100;p2">
            <a:extLst>
              <a:ext uri="{FF2B5EF4-FFF2-40B4-BE49-F238E27FC236}">
                <a16:creationId xmlns:a16="http://schemas.microsoft.com/office/drawing/2014/main" id="{E1F4FCF8-9843-49C3-BF83-A10BF3D7D01F}"/>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7" name="Google Shape;101;p2">
            <a:extLst>
              <a:ext uri="{FF2B5EF4-FFF2-40B4-BE49-F238E27FC236}">
                <a16:creationId xmlns:a16="http://schemas.microsoft.com/office/drawing/2014/main" id="{7E64247C-3870-438D-8F2F-5A7A7E29EDD9}"/>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8" name="Google Shape;102;p2">
            <a:extLst>
              <a:ext uri="{FF2B5EF4-FFF2-40B4-BE49-F238E27FC236}">
                <a16:creationId xmlns:a16="http://schemas.microsoft.com/office/drawing/2014/main" id="{8F2B4DBD-DFB4-4353-8073-948F343E7DEB}"/>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493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31" name="Google Shape;431;p44"/>
          <p:cNvSpPr/>
          <p:nvPr/>
        </p:nvSpPr>
        <p:spPr>
          <a:xfrm>
            <a:off x="579901" y="200806"/>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0A510040-1EEF-4B80-B9F2-7022151B97D0}"/>
              </a:ext>
            </a:extLst>
          </p:cNvPr>
          <p:cNvSpPr>
            <a:spLocks noGrp="1"/>
          </p:cNvSpPr>
          <p:nvPr>
            <p:ph type="title"/>
          </p:nvPr>
        </p:nvSpPr>
        <p:spPr>
          <a:xfrm>
            <a:off x="395099" y="93706"/>
            <a:ext cx="8446031" cy="572700"/>
          </a:xfrm>
        </p:spPr>
        <p:txBody>
          <a:bodyPr/>
          <a:lstStyle/>
          <a:p>
            <a:r>
              <a:rPr lang="en-US" dirty="0"/>
              <a:t>A SOLUTION - AES</a:t>
            </a:r>
          </a:p>
        </p:txBody>
      </p:sp>
      <p:sp>
        <p:nvSpPr>
          <p:cNvPr id="7" name="TextBox 6">
            <a:extLst>
              <a:ext uri="{FF2B5EF4-FFF2-40B4-BE49-F238E27FC236}">
                <a16:creationId xmlns:a16="http://schemas.microsoft.com/office/drawing/2014/main" id="{E34040FE-0D89-4D33-9CA7-B6150CBBE907}"/>
              </a:ext>
            </a:extLst>
          </p:cNvPr>
          <p:cNvSpPr txBox="1"/>
          <p:nvPr/>
        </p:nvSpPr>
        <p:spPr>
          <a:xfrm>
            <a:off x="579900" y="773506"/>
            <a:ext cx="8446031" cy="954107"/>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A0A0A"/>
                </a:solidFill>
                <a:effectLst/>
                <a:latin typeface="manrope"/>
              </a:rPr>
              <a:t>AES is a symmetric key cipher. This means the same secret key is used for both encryption and decryption, and both the sender and receiver of the data need a copy of the key. </a:t>
            </a:r>
          </a:p>
          <a:p>
            <a:pPr marL="285750" indent="-285750">
              <a:buFont typeface="Arial" panose="020B0604020202020204" pitchFamily="34" charset="0"/>
              <a:buChar char="•"/>
            </a:pPr>
            <a:r>
              <a:rPr lang="en-US" dirty="0">
                <a:solidFill>
                  <a:srgbClr val="0A0A0A"/>
                </a:solidFill>
                <a:latin typeface="manrope"/>
              </a:rPr>
              <a:t>The main difference is that AES uses 256 bit key whereas DES used 64 bit key which would make AES much more secure</a:t>
            </a:r>
            <a:endParaRPr lang="en-US" dirty="0"/>
          </a:p>
        </p:txBody>
      </p:sp>
      <p:sp>
        <p:nvSpPr>
          <p:cNvPr id="4" name="TextBox 3">
            <a:extLst>
              <a:ext uri="{FF2B5EF4-FFF2-40B4-BE49-F238E27FC236}">
                <a16:creationId xmlns:a16="http://schemas.microsoft.com/office/drawing/2014/main" id="{C7C5991C-D793-4672-82CD-03C695DD4EA1}"/>
              </a:ext>
            </a:extLst>
          </p:cNvPr>
          <p:cNvSpPr txBox="1"/>
          <p:nvPr/>
        </p:nvSpPr>
        <p:spPr>
          <a:xfrm>
            <a:off x="2203450" y="2032000"/>
            <a:ext cx="5485797" cy="307777"/>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We can also use Asymmetric key Encryption like </a:t>
            </a:r>
            <a:r>
              <a:rPr lang="en-US" b="0" i="0" dirty="0">
                <a:solidFill>
                  <a:srgbClr val="202124"/>
                </a:solidFill>
                <a:effectLst/>
                <a:latin typeface="arial" panose="020B0604020202020204" pitchFamily="34" charset="0"/>
              </a:rPr>
              <a:t> RSA or ECDSA. </a:t>
            </a:r>
            <a:endParaRPr lang="en-US" dirty="0"/>
          </a:p>
        </p:txBody>
      </p:sp>
      <p:pic>
        <p:nvPicPr>
          <p:cNvPr id="3074" name="Picture 2" descr="What is the Advanced Encryption Standard (AES)? Definition from  SearchSecurity">
            <a:extLst>
              <a:ext uri="{FF2B5EF4-FFF2-40B4-BE49-F238E27FC236}">
                <a16:creationId xmlns:a16="http://schemas.microsoft.com/office/drawing/2014/main" id="{60E01064-6C0B-4113-9106-EE1201037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723" y="2571750"/>
            <a:ext cx="3143250" cy="198266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0;p2">
            <a:extLst>
              <a:ext uri="{FF2B5EF4-FFF2-40B4-BE49-F238E27FC236}">
                <a16:creationId xmlns:a16="http://schemas.microsoft.com/office/drawing/2014/main" id="{040859B8-8381-48D6-BEB2-3F64397F23D2}"/>
              </a:ext>
            </a:extLst>
          </p:cNvPr>
          <p:cNvSpPr/>
          <p:nvPr/>
        </p:nvSpPr>
        <p:spPr>
          <a:xfrm>
            <a:off x="457345" y="137179"/>
            <a:ext cx="322010" cy="3227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9" name="Google Shape;101;p2">
            <a:extLst>
              <a:ext uri="{FF2B5EF4-FFF2-40B4-BE49-F238E27FC236}">
                <a16:creationId xmlns:a16="http://schemas.microsoft.com/office/drawing/2014/main" id="{6F47C460-D855-4EF3-9CBA-0D5A34E98247}"/>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0" name="Google Shape;102;p2">
            <a:extLst>
              <a:ext uri="{FF2B5EF4-FFF2-40B4-BE49-F238E27FC236}">
                <a16:creationId xmlns:a16="http://schemas.microsoft.com/office/drawing/2014/main" id="{2A417E3D-E70E-4CC3-A7AB-FBF4002877F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155866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1"/>
          <p:cNvSpPr/>
          <p:nvPr/>
        </p:nvSpPr>
        <p:spPr>
          <a:xfrm>
            <a:off x="487500" y="1407450"/>
            <a:ext cx="81690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1"/>
          <p:cNvSpPr/>
          <p:nvPr/>
        </p:nvSpPr>
        <p:spPr>
          <a:xfrm>
            <a:off x="487500" y="3105300"/>
            <a:ext cx="8169000" cy="14955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1"/>
          <p:cNvSpPr/>
          <p:nvPr/>
        </p:nvSpPr>
        <p:spPr>
          <a:xfrm>
            <a:off x="487500" y="542700"/>
            <a:ext cx="8169000" cy="358500"/>
          </a:xfrm>
          <a:prstGeom prst="rect">
            <a:avLst/>
          </a:prstGeom>
          <a:solidFill>
            <a:srgbClr val="FFFFFF">
              <a:alpha val="74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1"/>
          <p:cNvSpPr txBox="1">
            <a:spLocks noGrp="1"/>
          </p:cNvSpPr>
          <p:nvPr>
            <p:ph type="title"/>
          </p:nvPr>
        </p:nvSpPr>
        <p:spPr>
          <a:xfrm>
            <a:off x="732300" y="448056"/>
            <a:ext cx="7679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826" name="Google Shape;826;p61"/>
          <p:cNvSpPr txBox="1">
            <a:spLocks noGrp="1"/>
          </p:cNvSpPr>
          <p:nvPr>
            <p:ph type="body" idx="1"/>
          </p:nvPr>
        </p:nvSpPr>
        <p:spPr>
          <a:xfrm>
            <a:off x="1220500" y="1407450"/>
            <a:ext cx="6710400" cy="13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200" b="1" dirty="0">
                <a:solidFill>
                  <a:schemeClr val="dk1"/>
                </a:solidFill>
                <a:latin typeface="Syncopate"/>
                <a:ea typeface="Syncopate"/>
                <a:cs typeface="Syncopate"/>
                <a:sym typeface="Syncopate"/>
              </a:rPr>
              <a:t>Theory	</a:t>
            </a:r>
            <a:endParaRPr sz="2200" b="1" dirty="0">
              <a:solidFill>
                <a:schemeClr val="dk1"/>
              </a:solidFill>
              <a:latin typeface="Syncopate"/>
              <a:ea typeface="Syncopate"/>
              <a:cs typeface="Syncopate"/>
              <a:sym typeface="Syncopate"/>
            </a:endParaRPr>
          </a:p>
          <a:p>
            <a:r>
              <a:rPr lang="en-US" sz="2000" b="0" i="0" u="none" strike="noStrike" dirty="0">
                <a:solidFill>
                  <a:srgbClr val="F8F8FF"/>
                </a:solidFill>
                <a:effectLst/>
                <a:latin typeface="Roboto" panose="02000000000000000000" pitchFamily="2" charset="0"/>
                <a:hlinkClick r:id="rId3"/>
              </a:rPr>
              <a:t>Playfair Theory</a:t>
            </a:r>
            <a:endParaRPr lang="en-US" sz="2000" b="0" i="0" dirty="0">
              <a:solidFill>
                <a:srgbClr val="FFFFFF"/>
              </a:solidFill>
              <a:effectLst/>
              <a:latin typeface="Roboto" panose="02000000000000000000" pitchFamily="2" charset="0"/>
            </a:endParaRPr>
          </a:p>
          <a:p>
            <a:r>
              <a:rPr lang="en-US" sz="2000" b="0" i="0" u="none" strike="noStrike" dirty="0">
                <a:solidFill>
                  <a:srgbClr val="F8F8FF"/>
                </a:solidFill>
                <a:effectLst/>
                <a:latin typeface="Roboto" panose="02000000000000000000" pitchFamily="2" charset="0"/>
                <a:hlinkClick r:id="rId4"/>
              </a:rPr>
              <a:t>DES Theory</a:t>
            </a:r>
            <a:endParaRPr lang="en-US" sz="2000" b="0" i="0" dirty="0">
              <a:solidFill>
                <a:srgbClr val="FFFFFF"/>
              </a:solidFill>
              <a:effectLst/>
              <a:latin typeface="Roboto" panose="02000000000000000000" pitchFamily="2" charset="0"/>
            </a:endParaRPr>
          </a:p>
          <a:p>
            <a:r>
              <a:rPr lang="en-US" sz="2000" b="0" i="0" u="none" strike="noStrike" dirty="0" err="1">
                <a:solidFill>
                  <a:srgbClr val="F8F8FF"/>
                </a:solidFill>
                <a:effectLst/>
                <a:latin typeface="Roboto" panose="02000000000000000000" pitchFamily="2" charset="0"/>
                <a:hlinkClick r:id="rId5"/>
              </a:rPr>
              <a:t>Caeser</a:t>
            </a:r>
            <a:r>
              <a:rPr lang="en-US" sz="2000" b="0" i="0" u="none" strike="noStrike" dirty="0">
                <a:solidFill>
                  <a:srgbClr val="F8F8FF"/>
                </a:solidFill>
                <a:effectLst/>
                <a:latin typeface="Roboto" panose="02000000000000000000" pitchFamily="2" charset="0"/>
                <a:hlinkClick r:id="rId5"/>
              </a:rPr>
              <a:t> Theory</a:t>
            </a:r>
            <a:endParaRPr lang="en-US" sz="2000" b="0" i="0" dirty="0">
              <a:solidFill>
                <a:srgbClr val="FFFFFF"/>
              </a:solidFill>
              <a:effectLst/>
              <a:latin typeface="Roboto" panose="02000000000000000000" pitchFamily="2" charset="0"/>
            </a:endParaRPr>
          </a:p>
        </p:txBody>
      </p:sp>
      <p:sp>
        <p:nvSpPr>
          <p:cNvPr id="827" name="Google Shape;827;p61"/>
          <p:cNvSpPr txBox="1">
            <a:spLocks noGrp="1"/>
          </p:cNvSpPr>
          <p:nvPr>
            <p:ph type="body" idx="2"/>
          </p:nvPr>
        </p:nvSpPr>
        <p:spPr>
          <a:xfrm>
            <a:off x="1220500" y="3396550"/>
            <a:ext cx="6710400" cy="9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200" b="1" dirty="0">
                <a:solidFill>
                  <a:schemeClr val="dk1"/>
                </a:solidFill>
                <a:latin typeface="Syncopate"/>
                <a:ea typeface="Syncopate"/>
                <a:cs typeface="Syncopate"/>
                <a:sym typeface="Syncopate"/>
              </a:rPr>
              <a:t>Videos</a:t>
            </a:r>
            <a:endParaRPr sz="2200" b="1" dirty="0">
              <a:solidFill>
                <a:schemeClr val="dk1"/>
              </a:solidFill>
              <a:latin typeface="Syncopate"/>
              <a:ea typeface="Syncopate"/>
              <a:cs typeface="Syncopate"/>
              <a:sym typeface="Syncopate"/>
            </a:endParaRPr>
          </a:p>
          <a:p>
            <a:r>
              <a:rPr lang="en-US" sz="1400" b="0" i="0" u="none" strike="noStrike" dirty="0">
                <a:solidFill>
                  <a:srgbClr val="F8F8FF"/>
                </a:solidFill>
                <a:effectLst/>
                <a:latin typeface="Roboto" panose="02000000000000000000" pitchFamily="2" charset="0"/>
                <a:hlinkClick r:id="rId6"/>
              </a:rPr>
              <a:t>Playfair Video</a:t>
            </a:r>
            <a:endParaRPr lang="en-US" sz="1400" b="0" i="0" dirty="0">
              <a:solidFill>
                <a:srgbClr val="FFFFFF"/>
              </a:solidFill>
              <a:effectLst/>
              <a:latin typeface="Roboto" panose="02000000000000000000" pitchFamily="2" charset="0"/>
            </a:endParaRPr>
          </a:p>
          <a:p>
            <a:r>
              <a:rPr lang="en-US" sz="1400" b="0" i="0" u="none" strike="noStrike" dirty="0">
                <a:solidFill>
                  <a:srgbClr val="F8F8FF"/>
                </a:solidFill>
                <a:effectLst/>
                <a:latin typeface="Roboto" panose="02000000000000000000" pitchFamily="2" charset="0"/>
                <a:hlinkClick r:id="rId6"/>
              </a:rPr>
              <a:t>DES Video</a:t>
            </a:r>
            <a:endParaRPr lang="en-US" sz="1400" b="0" i="0" dirty="0">
              <a:solidFill>
                <a:srgbClr val="FFFFFF"/>
              </a:solidFill>
              <a:effectLst/>
              <a:latin typeface="Roboto" panose="02000000000000000000" pitchFamily="2" charset="0"/>
            </a:endParaRPr>
          </a:p>
        </p:txBody>
      </p:sp>
      <p:sp>
        <p:nvSpPr>
          <p:cNvPr id="9" name="Google Shape;100;p2">
            <a:extLst>
              <a:ext uri="{FF2B5EF4-FFF2-40B4-BE49-F238E27FC236}">
                <a16:creationId xmlns:a16="http://schemas.microsoft.com/office/drawing/2014/main" id="{1510B01D-1928-466A-BC41-8039B7B4A6C7}"/>
              </a:ext>
            </a:extLst>
          </p:cNvPr>
          <p:cNvSpPr/>
          <p:nvPr/>
        </p:nvSpPr>
        <p:spPr>
          <a:xfrm>
            <a:off x="457345" y="137179"/>
            <a:ext cx="322010" cy="322733"/>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0" name="Google Shape;101;p2">
            <a:extLst>
              <a:ext uri="{FF2B5EF4-FFF2-40B4-BE49-F238E27FC236}">
                <a16:creationId xmlns:a16="http://schemas.microsoft.com/office/drawing/2014/main" id="{BDD93CF6-4ADB-4166-9717-2C9A76277BFA}"/>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1" name="Google Shape;102;p2">
            <a:extLst>
              <a:ext uri="{FF2B5EF4-FFF2-40B4-BE49-F238E27FC236}">
                <a16:creationId xmlns:a16="http://schemas.microsoft.com/office/drawing/2014/main" id="{B85CE304-0484-4CC8-BB2A-07615AF68079}"/>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4940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786" name="Google Shape;786;p59"/>
          <p:cNvGrpSpPr/>
          <p:nvPr/>
        </p:nvGrpSpPr>
        <p:grpSpPr>
          <a:xfrm>
            <a:off x="1588300" y="542706"/>
            <a:ext cx="5950500" cy="2098000"/>
            <a:chOff x="1588300" y="542700"/>
            <a:chExt cx="5950500" cy="2312100"/>
          </a:xfrm>
        </p:grpSpPr>
        <p:sp>
          <p:nvSpPr>
            <p:cNvPr id="787" name="Google Shape;787;p59"/>
            <p:cNvSpPr/>
            <p:nvPr/>
          </p:nvSpPr>
          <p:spPr>
            <a:xfrm>
              <a:off x="1588300" y="542700"/>
              <a:ext cx="5950500" cy="23121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1588300" y="542700"/>
              <a:ext cx="5950500" cy="9309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59"/>
          <p:cNvSpPr txBox="1">
            <a:spLocks noGrp="1"/>
          </p:cNvSpPr>
          <p:nvPr>
            <p:ph type="title"/>
          </p:nvPr>
        </p:nvSpPr>
        <p:spPr>
          <a:xfrm>
            <a:off x="1750800" y="613854"/>
            <a:ext cx="56424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 name="Subtitle 2">
            <a:extLst>
              <a:ext uri="{FF2B5EF4-FFF2-40B4-BE49-F238E27FC236}">
                <a16:creationId xmlns:a16="http://schemas.microsoft.com/office/drawing/2014/main" id="{811B064C-B8D0-4DE4-9FDE-8BF777641390}"/>
              </a:ext>
            </a:extLst>
          </p:cNvPr>
          <p:cNvSpPr>
            <a:spLocks noGrp="1"/>
          </p:cNvSpPr>
          <p:nvPr>
            <p:ph type="subTitle" idx="1"/>
          </p:nvPr>
        </p:nvSpPr>
        <p:spPr/>
        <p:txBody>
          <a:bodyPr/>
          <a:lstStyle/>
          <a:p>
            <a:r>
              <a:rPr lang="en-US" dirty="0"/>
              <a:t>Made by:-</a:t>
            </a:r>
          </a:p>
          <a:p>
            <a:r>
              <a:rPr lang="en-US" dirty="0"/>
              <a:t>Mayur A</a:t>
            </a:r>
          </a:p>
          <a:p>
            <a:r>
              <a:rPr lang="en-US" dirty="0"/>
              <a:t>Karthik H</a:t>
            </a:r>
          </a:p>
          <a:p>
            <a:r>
              <a:rPr lang="en-US" dirty="0"/>
              <a:t>Mayur S</a:t>
            </a:r>
          </a:p>
          <a:p>
            <a:r>
              <a:rPr lang="en-US" dirty="0"/>
              <a:t>Maya R</a:t>
            </a:r>
          </a:p>
        </p:txBody>
      </p:sp>
      <p:sp>
        <p:nvSpPr>
          <p:cNvPr id="7" name="Google Shape;100;p2">
            <a:extLst>
              <a:ext uri="{FF2B5EF4-FFF2-40B4-BE49-F238E27FC236}">
                <a16:creationId xmlns:a16="http://schemas.microsoft.com/office/drawing/2014/main" id="{94B80B45-1D03-4D66-AAA4-8D579213821A}"/>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8" name="Google Shape;101;p2">
            <a:extLst>
              <a:ext uri="{FF2B5EF4-FFF2-40B4-BE49-F238E27FC236}">
                <a16:creationId xmlns:a16="http://schemas.microsoft.com/office/drawing/2014/main" id="{8648FC23-2E70-4615-AB23-6B7FF0AAD7D2}"/>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9" name="Google Shape;102;p2">
            <a:extLst>
              <a:ext uri="{FF2B5EF4-FFF2-40B4-BE49-F238E27FC236}">
                <a16:creationId xmlns:a16="http://schemas.microsoft.com/office/drawing/2014/main" id="{EC7D1F01-C913-4AB4-9DA4-36693290811D}"/>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rot="10800000">
            <a:off x="905683" y="700825"/>
            <a:ext cx="1656600" cy="1656600"/>
          </a:xfrm>
          <a:prstGeom prst="ellipse">
            <a:avLst/>
          </a:prstGeom>
          <a:gradFill>
            <a:gsLst>
              <a:gs pos="0">
                <a:srgbClr val="FFFFFF">
                  <a:alpha val="27058"/>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905675" y="2420650"/>
            <a:ext cx="5029200" cy="17862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905675" y="2420650"/>
            <a:ext cx="5029200" cy="999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txBox="1">
            <a:spLocks noGrp="1"/>
          </p:cNvSpPr>
          <p:nvPr>
            <p:ph type="title"/>
          </p:nvPr>
        </p:nvSpPr>
        <p:spPr>
          <a:xfrm>
            <a:off x="1025674" y="2499550"/>
            <a:ext cx="822548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DEMONstrations</a:t>
            </a:r>
            <a:endParaRPr dirty="0"/>
          </a:p>
        </p:txBody>
      </p:sp>
      <p:sp>
        <p:nvSpPr>
          <p:cNvPr id="284" name="Google Shape;284;p38"/>
          <p:cNvSpPr txBox="1">
            <a:spLocks noGrp="1"/>
          </p:cNvSpPr>
          <p:nvPr>
            <p:ph type="title" idx="2"/>
          </p:nvPr>
        </p:nvSpPr>
        <p:spPr>
          <a:xfrm>
            <a:off x="920232" y="962500"/>
            <a:ext cx="2092517"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85" name="Google Shape;285;p38"/>
          <p:cNvSpPr txBox="1">
            <a:spLocks noGrp="1"/>
          </p:cNvSpPr>
          <p:nvPr>
            <p:ph type="subTitle" idx="1"/>
          </p:nvPr>
        </p:nvSpPr>
        <p:spPr>
          <a:xfrm>
            <a:off x="1025675" y="3483475"/>
            <a:ext cx="4789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 demonstrations of all the cyphers</a:t>
            </a:r>
            <a:endParaRPr dirty="0"/>
          </a:p>
        </p:txBody>
      </p:sp>
      <p:sp>
        <p:nvSpPr>
          <p:cNvPr id="286" name="Google Shape;286;p38"/>
          <p:cNvSpPr/>
          <p:nvPr/>
        </p:nvSpPr>
        <p:spPr>
          <a:xfrm>
            <a:off x="3012750" y="17097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7" name="Google Shape;287;p38"/>
          <p:cNvSpPr/>
          <p:nvPr/>
        </p:nvSpPr>
        <p:spPr>
          <a:xfrm>
            <a:off x="3012750" y="15264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8" name="Google Shape;288;p38"/>
          <p:cNvSpPr/>
          <p:nvPr/>
        </p:nvSpPr>
        <p:spPr>
          <a:xfrm>
            <a:off x="3012750" y="13431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9" name="Google Shape;289;p38"/>
          <p:cNvSpPr/>
          <p:nvPr/>
        </p:nvSpPr>
        <p:spPr>
          <a:xfrm>
            <a:off x="3012750" y="11598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0" name="Google Shape;290;p38"/>
          <p:cNvSpPr/>
          <p:nvPr/>
        </p:nvSpPr>
        <p:spPr>
          <a:xfrm>
            <a:off x="3012750" y="9765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1" name="Google Shape;291;p38"/>
          <p:cNvSpPr/>
          <p:nvPr/>
        </p:nvSpPr>
        <p:spPr>
          <a:xfrm>
            <a:off x="6275000" y="2394225"/>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p2">
            <a:extLst>
              <a:ext uri="{FF2B5EF4-FFF2-40B4-BE49-F238E27FC236}">
                <a16:creationId xmlns:a16="http://schemas.microsoft.com/office/drawing/2014/main" id="{56A93863-FD1A-418E-83F8-052E1CB5F559}"/>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511E5D01-DE42-4E19-B4F8-A545454D7552}"/>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52576BD5-40CC-4275-9A71-E1760FA5B20F}"/>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98917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rot="10800000">
            <a:off x="905683" y="700825"/>
            <a:ext cx="1656600" cy="1656600"/>
          </a:xfrm>
          <a:prstGeom prst="ellipse">
            <a:avLst/>
          </a:prstGeom>
          <a:gradFill>
            <a:gsLst>
              <a:gs pos="0">
                <a:srgbClr val="FFFFFF">
                  <a:alpha val="27058"/>
                  <a:alpha val="74550"/>
                </a:srgbClr>
              </a:gs>
              <a:gs pos="100000">
                <a:schemeClr val="lt1">
                  <a:alpha val="7455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905675" y="2420650"/>
            <a:ext cx="5029200" cy="17862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905675" y="2420650"/>
            <a:ext cx="5029200" cy="9996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txBox="1">
            <a:spLocks noGrp="1"/>
          </p:cNvSpPr>
          <p:nvPr>
            <p:ph type="title"/>
          </p:nvPr>
        </p:nvSpPr>
        <p:spPr>
          <a:xfrm>
            <a:off x="1025674" y="2499550"/>
            <a:ext cx="822548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MATH BEHIND!!!</a:t>
            </a:r>
            <a:endParaRPr dirty="0"/>
          </a:p>
        </p:txBody>
      </p:sp>
      <p:sp>
        <p:nvSpPr>
          <p:cNvPr id="284" name="Google Shape;284;p38"/>
          <p:cNvSpPr txBox="1">
            <a:spLocks noGrp="1"/>
          </p:cNvSpPr>
          <p:nvPr>
            <p:ph type="title" idx="2"/>
          </p:nvPr>
        </p:nvSpPr>
        <p:spPr>
          <a:xfrm>
            <a:off x="920232" y="962500"/>
            <a:ext cx="2092517"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5" name="Google Shape;285;p38"/>
          <p:cNvSpPr txBox="1">
            <a:spLocks noGrp="1"/>
          </p:cNvSpPr>
          <p:nvPr>
            <p:ph type="subTitle" idx="1"/>
          </p:nvPr>
        </p:nvSpPr>
        <p:spPr>
          <a:xfrm>
            <a:off x="1025675" y="3483475"/>
            <a:ext cx="4789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DISCRETE MATHS IN </a:t>
            </a:r>
            <a:br>
              <a:rPr lang="en" dirty="0"/>
            </a:br>
            <a:r>
              <a:rPr lang="en" dirty="0"/>
              <a:t>MENTIONED CYPHERS</a:t>
            </a:r>
            <a:endParaRPr dirty="0"/>
          </a:p>
        </p:txBody>
      </p:sp>
      <p:sp>
        <p:nvSpPr>
          <p:cNvPr id="286" name="Google Shape;286;p38"/>
          <p:cNvSpPr/>
          <p:nvPr/>
        </p:nvSpPr>
        <p:spPr>
          <a:xfrm>
            <a:off x="3012750" y="17097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7" name="Google Shape;287;p38"/>
          <p:cNvSpPr/>
          <p:nvPr/>
        </p:nvSpPr>
        <p:spPr>
          <a:xfrm>
            <a:off x="3012750" y="15264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8" name="Google Shape;288;p38"/>
          <p:cNvSpPr/>
          <p:nvPr/>
        </p:nvSpPr>
        <p:spPr>
          <a:xfrm>
            <a:off x="3012750" y="13431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89" name="Google Shape;289;p38"/>
          <p:cNvSpPr/>
          <p:nvPr/>
        </p:nvSpPr>
        <p:spPr>
          <a:xfrm>
            <a:off x="3012750" y="11598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0" name="Google Shape;290;p38"/>
          <p:cNvSpPr/>
          <p:nvPr/>
        </p:nvSpPr>
        <p:spPr>
          <a:xfrm>
            <a:off x="3012750" y="9765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291" name="Google Shape;291;p38"/>
          <p:cNvSpPr/>
          <p:nvPr/>
        </p:nvSpPr>
        <p:spPr>
          <a:xfrm>
            <a:off x="6275000" y="2394225"/>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p2">
            <a:extLst>
              <a:ext uri="{FF2B5EF4-FFF2-40B4-BE49-F238E27FC236}">
                <a16:creationId xmlns:a16="http://schemas.microsoft.com/office/drawing/2014/main" id="{AB04750D-FBC5-4DC0-A3E9-D6107803B79C}"/>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5" name="Google Shape;101;p2">
            <a:extLst>
              <a:ext uri="{FF2B5EF4-FFF2-40B4-BE49-F238E27FC236}">
                <a16:creationId xmlns:a16="http://schemas.microsoft.com/office/drawing/2014/main" id="{0B0D11A0-BC28-44DC-8799-ABEFBFD789DD}"/>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6" name="Google Shape;102;p2">
            <a:extLst>
              <a:ext uri="{FF2B5EF4-FFF2-40B4-BE49-F238E27FC236}">
                <a16:creationId xmlns:a16="http://schemas.microsoft.com/office/drawing/2014/main" id="{7DC63506-3B45-4712-B982-A8B89FE7C16C}"/>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0850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7"/>
          <p:cNvSpPr/>
          <p:nvPr/>
        </p:nvSpPr>
        <p:spPr>
          <a:xfrm>
            <a:off x="696000" y="1934700"/>
            <a:ext cx="5029200" cy="2104500"/>
          </a:xfrm>
          <a:prstGeom prst="rect">
            <a:avLst/>
          </a:pr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696000" y="1934700"/>
            <a:ext cx="5029200" cy="1731900"/>
          </a:xfrm>
          <a:prstGeom prst="rect">
            <a:avLst/>
          </a:prstGeom>
          <a:gradFill>
            <a:gsLst>
              <a:gs pos="0">
                <a:srgbClr val="FFFFFF">
                  <a:alpha val="6666"/>
                  <a:alpha val="27230"/>
                </a:srgbClr>
              </a:gs>
              <a:gs pos="100000">
                <a:schemeClr val="lt1">
                  <a:alpha val="2723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txBox="1">
            <a:spLocks noGrp="1"/>
          </p:cNvSpPr>
          <p:nvPr>
            <p:ph type="title"/>
          </p:nvPr>
        </p:nvSpPr>
        <p:spPr>
          <a:xfrm>
            <a:off x="717900" y="2143500"/>
            <a:ext cx="4985400" cy="131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CAESER CYPHER</a:t>
            </a:r>
            <a:endParaRPr dirty="0"/>
          </a:p>
        </p:txBody>
      </p:sp>
      <p:sp>
        <p:nvSpPr>
          <p:cNvPr id="511" name="Google Shape;511;p47"/>
          <p:cNvSpPr/>
          <p:nvPr/>
        </p:nvSpPr>
        <p:spPr>
          <a:xfrm>
            <a:off x="812925" y="141424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2" name="Google Shape;512;p47"/>
          <p:cNvSpPr/>
          <p:nvPr/>
        </p:nvSpPr>
        <p:spPr>
          <a:xfrm>
            <a:off x="6127275" y="193470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812925" y="1192616"/>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4" name="Google Shape;514;p47"/>
          <p:cNvSpPr/>
          <p:nvPr/>
        </p:nvSpPr>
        <p:spPr>
          <a:xfrm>
            <a:off x="812925" y="970991"/>
            <a:ext cx="8119775" cy="183300"/>
          </a:xfrm>
          <a:custGeom>
            <a:avLst/>
            <a:gdLst/>
            <a:ahLst/>
            <a:cxnLst/>
            <a:rect l="l" t="t" r="r" b="b"/>
            <a:pathLst>
              <a:path w="324791" h="7332" extrusionOk="0">
                <a:moveTo>
                  <a:pt x="0" y="7332"/>
                </a:moveTo>
                <a:cubicBezTo>
                  <a:pt x="4380" y="6195"/>
                  <a:pt x="17744" y="550"/>
                  <a:pt x="26279" y="508"/>
                </a:cubicBezTo>
                <a:cubicBezTo>
                  <a:pt x="34814" y="466"/>
                  <a:pt x="42701" y="7080"/>
                  <a:pt x="51211" y="7080"/>
                </a:cubicBezTo>
                <a:cubicBezTo>
                  <a:pt x="59722" y="7080"/>
                  <a:pt x="68943" y="635"/>
                  <a:pt x="77342" y="508"/>
                </a:cubicBezTo>
                <a:cubicBezTo>
                  <a:pt x="85741" y="382"/>
                  <a:pt x="92821" y="6237"/>
                  <a:pt x="101606" y="6321"/>
                </a:cubicBezTo>
                <a:cubicBezTo>
                  <a:pt x="110391" y="6405"/>
                  <a:pt x="121491" y="846"/>
                  <a:pt x="130050" y="1014"/>
                </a:cubicBezTo>
                <a:cubicBezTo>
                  <a:pt x="138609" y="1183"/>
                  <a:pt x="145100" y="7332"/>
                  <a:pt x="152962" y="7332"/>
                </a:cubicBezTo>
                <a:cubicBezTo>
                  <a:pt x="160824" y="7332"/>
                  <a:pt x="169696" y="1098"/>
                  <a:pt x="177220" y="1014"/>
                </a:cubicBezTo>
                <a:cubicBezTo>
                  <a:pt x="184744" y="930"/>
                  <a:pt x="190584" y="6869"/>
                  <a:pt x="198108" y="6827"/>
                </a:cubicBezTo>
                <a:cubicBezTo>
                  <a:pt x="205632" y="6785"/>
                  <a:pt x="215179" y="719"/>
                  <a:pt x="222366" y="761"/>
                </a:cubicBezTo>
                <a:cubicBezTo>
                  <a:pt x="229554" y="803"/>
                  <a:pt x="234495" y="7164"/>
                  <a:pt x="241233" y="7080"/>
                </a:cubicBezTo>
                <a:cubicBezTo>
                  <a:pt x="247971" y="6996"/>
                  <a:pt x="256282" y="424"/>
                  <a:pt x="262796" y="255"/>
                </a:cubicBezTo>
                <a:cubicBezTo>
                  <a:pt x="269310" y="87"/>
                  <a:pt x="273691" y="6111"/>
                  <a:pt x="280317" y="6069"/>
                </a:cubicBezTo>
                <a:cubicBezTo>
                  <a:pt x="286943" y="6027"/>
                  <a:pt x="295142" y="-165"/>
                  <a:pt x="302554" y="3"/>
                </a:cubicBezTo>
                <a:cubicBezTo>
                  <a:pt x="309966" y="172"/>
                  <a:pt x="321085" y="5901"/>
                  <a:pt x="324791" y="7080"/>
                </a:cubicBezTo>
              </a:path>
            </a:pathLst>
          </a:custGeom>
          <a:noFill/>
          <a:ln w="38100" cap="flat" cmpd="sng">
            <a:solidFill>
              <a:schemeClr val="lt1"/>
            </a:solidFill>
            <a:prstDash val="solid"/>
            <a:round/>
            <a:headEnd type="none" w="med" len="med"/>
            <a:tailEnd type="none" w="med" len="med"/>
          </a:ln>
        </p:spPr>
      </p:sp>
      <p:sp>
        <p:nvSpPr>
          <p:cNvPr id="515" name="Google Shape;515;p47"/>
          <p:cNvSpPr/>
          <p:nvPr/>
        </p:nvSpPr>
        <p:spPr>
          <a:xfrm>
            <a:off x="6127275" y="2571750"/>
            <a:ext cx="1522800" cy="1522800"/>
          </a:xfrm>
          <a:prstGeom prst="ellipse">
            <a:avLst/>
          </a:prstGeom>
          <a:solidFill>
            <a:srgbClr val="FFFFFF">
              <a:alpha val="272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7"/>
          <p:cNvCxnSpPr/>
          <p:nvPr/>
        </p:nvCxnSpPr>
        <p:spPr>
          <a:xfrm flipH="1">
            <a:off x="812775" y="4427750"/>
            <a:ext cx="6944100" cy="350100"/>
          </a:xfrm>
          <a:prstGeom prst="bentConnector3">
            <a:avLst>
              <a:gd name="adj1" fmla="val 50000"/>
            </a:avLst>
          </a:prstGeom>
          <a:noFill/>
          <a:ln w="38100" cap="flat" cmpd="sng">
            <a:solidFill>
              <a:schemeClr val="lt1"/>
            </a:solidFill>
            <a:prstDash val="solid"/>
            <a:round/>
            <a:headEnd type="oval" w="med" len="med"/>
            <a:tailEnd type="oval" w="med" len="med"/>
          </a:ln>
        </p:spPr>
      </p:cxnSp>
      <p:cxnSp>
        <p:nvCxnSpPr>
          <p:cNvPr id="517" name="Google Shape;517;p47"/>
          <p:cNvCxnSpPr/>
          <p:nvPr/>
        </p:nvCxnSpPr>
        <p:spPr>
          <a:xfrm rot="10800000">
            <a:off x="868575" y="539400"/>
            <a:ext cx="8007900" cy="0"/>
          </a:xfrm>
          <a:prstGeom prst="straightConnector1">
            <a:avLst/>
          </a:prstGeom>
          <a:noFill/>
          <a:ln w="38100" cap="flat" cmpd="sng">
            <a:solidFill>
              <a:schemeClr val="lt1"/>
            </a:solidFill>
            <a:prstDash val="solid"/>
            <a:round/>
            <a:headEnd type="oval" w="med" len="med"/>
            <a:tailEnd type="oval" w="med" len="med"/>
          </a:ln>
        </p:spPr>
      </p:cxnSp>
      <p:sp>
        <p:nvSpPr>
          <p:cNvPr id="12" name="Google Shape;100;p2">
            <a:extLst>
              <a:ext uri="{FF2B5EF4-FFF2-40B4-BE49-F238E27FC236}">
                <a16:creationId xmlns:a16="http://schemas.microsoft.com/office/drawing/2014/main" id="{FC7A9E10-BC29-45AD-99D7-149F2A95D190}"/>
              </a:ext>
            </a:extLst>
          </p:cNvPr>
          <p:cNvSpPr/>
          <p:nvPr/>
        </p:nvSpPr>
        <p:spPr>
          <a:xfrm>
            <a:off x="457345" y="137179"/>
            <a:ext cx="322010" cy="3227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3" name="Google Shape;101;p2">
            <a:extLst>
              <a:ext uri="{FF2B5EF4-FFF2-40B4-BE49-F238E27FC236}">
                <a16:creationId xmlns:a16="http://schemas.microsoft.com/office/drawing/2014/main" id="{01682DEE-1609-4A84-92BE-E03F17662E97}"/>
              </a:ext>
            </a:extLst>
          </p:cNvPr>
          <p:cNvSpPr txBox="1"/>
          <p:nvPr/>
        </p:nvSpPr>
        <p:spPr>
          <a:xfrm>
            <a:off x="829173" y="199271"/>
            <a:ext cx="623804" cy="271647"/>
          </a:xfrm>
          <a:prstGeom prst="rect">
            <a:avLst/>
          </a:prstGeom>
          <a:noFill/>
          <a:ln>
            <a:noFill/>
          </a:ln>
        </p:spPr>
        <p:txBody>
          <a:bodyPr spcFirstLastPara="1" wrap="square" lIns="0" tIns="7781" rIns="0" bIns="0" anchor="t" anchorCtr="0">
            <a:spAutoFit/>
          </a:bodyPr>
          <a:lstStyle/>
          <a:p>
            <a:pPr marL="5776">
              <a:lnSpc>
                <a:spcPct val="111546"/>
              </a:lnSpc>
            </a:pPr>
            <a:r>
              <a:rPr lang="en-US" sz="728" b="1" dirty="0">
                <a:solidFill>
                  <a:srgbClr val="231F20"/>
                </a:solidFill>
                <a:latin typeface="Helvetica Neue"/>
                <a:ea typeface="Helvetica Neue"/>
                <a:cs typeface="Helvetica Neue"/>
                <a:sym typeface="Helvetica Neue"/>
              </a:rPr>
              <a:t>RV College of</a:t>
            </a:r>
            <a:endParaRPr sz="1050" dirty="0"/>
          </a:p>
          <a:p>
            <a:pPr marL="5776">
              <a:lnSpc>
                <a:spcPct val="111546"/>
              </a:lnSpc>
              <a:spcBef>
                <a:spcPts val="62"/>
              </a:spcBef>
            </a:pPr>
            <a:r>
              <a:rPr lang="en-US" sz="728" b="1" dirty="0">
                <a:solidFill>
                  <a:srgbClr val="231F20"/>
                </a:solidFill>
                <a:latin typeface="Helvetica Neue"/>
                <a:ea typeface="Helvetica Neue"/>
                <a:cs typeface="Helvetica Neue"/>
                <a:sym typeface="Helvetica Neue"/>
              </a:rPr>
              <a:t>Engineering </a:t>
            </a:r>
            <a:endParaRPr sz="728" b="1" dirty="0">
              <a:solidFill>
                <a:schemeClr val="dk1"/>
              </a:solidFill>
              <a:latin typeface="Helvetica Neue"/>
              <a:ea typeface="Helvetica Neue"/>
              <a:cs typeface="Helvetica Neue"/>
              <a:sym typeface="Helvetica Neue"/>
            </a:endParaRPr>
          </a:p>
        </p:txBody>
      </p:sp>
      <p:sp>
        <p:nvSpPr>
          <p:cNvPr id="14" name="Google Shape;102;p2">
            <a:extLst>
              <a:ext uri="{FF2B5EF4-FFF2-40B4-BE49-F238E27FC236}">
                <a16:creationId xmlns:a16="http://schemas.microsoft.com/office/drawing/2014/main" id="{35E5FA3C-1141-44A5-9A4D-4B479C71C389}"/>
              </a:ext>
            </a:extLst>
          </p:cNvPr>
          <p:cNvSpPr txBox="1"/>
          <p:nvPr/>
        </p:nvSpPr>
        <p:spPr>
          <a:xfrm>
            <a:off x="7057972" y="102774"/>
            <a:ext cx="1997094" cy="468796"/>
          </a:xfrm>
          <a:prstGeom prst="rect">
            <a:avLst/>
          </a:prstGeom>
          <a:noFill/>
          <a:ln>
            <a:noFill/>
          </a:ln>
        </p:spPr>
        <p:txBody>
          <a:bodyPr spcFirstLastPara="1" wrap="square" lIns="68569" tIns="34275" rIns="68569" bIns="34275" anchor="ctr" anchorCtr="0">
            <a:normAutofit/>
          </a:bodyPr>
          <a:lstStyle/>
          <a:p>
            <a:pPr algn="r">
              <a:lnSpc>
                <a:spcPct val="90000"/>
              </a:lnSpc>
              <a:buClr>
                <a:schemeClr val="dk1"/>
              </a:buClr>
              <a:buSzPts val="2000"/>
            </a:pPr>
            <a:r>
              <a:rPr lang="en-US" sz="1500">
                <a:solidFill>
                  <a:schemeClr val="dk1"/>
                </a:solidFill>
                <a:latin typeface="Playfair Display"/>
                <a:ea typeface="Playfair Display"/>
                <a:cs typeface="Playfair Display"/>
                <a:sym typeface="Playfair Display"/>
              </a:rPr>
              <a:t>Go, change the world</a:t>
            </a:r>
            <a:endParaRPr sz="1050"/>
          </a:p>
        </p:txBody>
      </p:sp>
    </p:spTree>
    <p:extLst>
      <p:ext uri="{BB962C8B-B14F-4D97-AF65-F5344CB8AC3E}">
        <p14:creationId xmlns:p14="http://schemas.microsoft.com/office/powerpoint/2010/main" val="396880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ryptography Thesis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4489</Words>
  <Application>Microsoft Office PowerPoint</Application>
  <PresentationFormat>On-screen Show (16:9)</PresentationFormat>
  <Paragraphs>766</Paragraphs>
  <Slides>68</Slides>
  <Notes>65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68</vt:i4>
      </vt:variant>
    </vt:vector>
  </HeadingPairs>
  <TitlesOfParts>
    <vt:vector size="87" baseType="lpstr">
      <vt:lpstr>Lato</vt:lpstr>
      <vt:lpstr>Times New Roman</vt:lpstr>
      <vt:lpstr>Playfair Display</vt:lpstr>
      <vt:lpstr>DM Sans</vt:lpstr>
      <vt:lpstr>Arial</vt:lpstr>
      <vt:lpstr>Cambria</vt:lpstr>
      <vt:lpstr>Calibri</vt:lpstr>
      <vt:lpstr>NexusSans</vt:lpstr>
      <vt:lpstr>-apple-system</vt:lpstr>
      <vt:lpstr>Arial</vt:lpstr>
      <vt:lpstr>Roboto</vt:lpstr>
      <vt:lpstr>Trebuchet MS</vt:lpstr>
      <vt:lpstr>Syncopate</vt:lpstr>
      <vt:lpstr>manrope</vt:lpstr>
      <vt:lpstr>urw-din</vt:lpstr>
      <vt:lpstr>Baloo Tammudu 2</vt:lpstr>
      <vt:lpstr>Helvetica Neue</vt:lpstr>
      <vt:lpstr>Merriweather</vt:lpstr>
      <vt:lpstr>Cryptography Thesis by Slidesgo</vt:lpstr>
      <vt:lpstr>Demonstrations on cryptography</vt:lpstr>
      <vt:lpstr>TABLE OF CONTENTS  </vt:lpstr>
      <vt:lpstr>OBJECTIVES</vt:lpstr>
      <vt:lpstr>INTRODUCTION</vt:lpstr>
      <vt:lpstr>-Jacob Appelbaum</vt:lpstr>
      <vt:lpstr>OBJECTIVES</vt:lpstr>
      <vt:lpstr>DEMONstrations</vt:lpstr>
      <vt:lpstr>MATH BEHIND!!!</vt:lpstr>
      <vt:lpstr>CAESER CYPHER</vt:lpstr>
      <vt:lpstr>ENCRYPTION AND DECRPyption</vt:lpstr>
      <vt:lpstr>AN EXAMPLE</vt:lpstr>
      <vt:lpstr>SHIFT OF 2 (key==2)</vt:lpstr>
      <vt:lpstr>ROT 13- WHERE KEY==13</vt:lpstr>
      <vt:lpstr>Playfair CYPHER</vt:lpstr>
      <vt:lpstr>EXAMPLE</vt:lpstr>
      <vt:lpstr>Example </vt:lpstr>
      <vt:lpstr>EXAMPLE</vt:lpstr>
      <vt:lpstr>Example </vt:lpstr>
      <vt:lpstr>DECRYPTION</vt:lpstr>
      <vt:lpstr>Des /Triple DES</vt:lpstr>
      <vt:lpstr>THeory</vt:lpstr>
      <vt:lpstr>LEVEL DIAGRAM</vt:lpstr>
      <vt:lpstr>KEY DISCARDING</vt:lpstr>
      <vt:lpstr>CONFUSION AND DIFFUSION</vt:lpstr>
      <vt:lpstr>KEY </vt:lpstr>
      <vt:lpstr>KEY</vt:lpstr>
      <vt:lpstr>EXAMPLE</vt:lpstr>
      <vt:lpstr>EXAMPLE</vt:lpstr>
      <vt:lpstr>INTIAL AND FINAL PERMUTATION</vt:lpstr>
      <vt:lpstr>EXAPNSION P BOX</vt:lpstr>
      <vt:lpstr>Example </vt:lpstr>
      <vt:lpstr>FINAL ROUND STRAIGHT PERMUTATION</vt:lpstr>
      <vt:lpstr>COMING BACK TO EXAMPLE </vt:lpstr>
      <vt:lpstr>Round 1</vt:lpstr>
      <vt:lpstr>Round 1</vt:lpstr>
      <vt:lpstr>PowerPoint Presentation</vt:lpstr>
      <vt:lpstr>PowerPoint Presentation</vt:lpstr>
      <vt:lpstr>PowerPoint Presentation</vt:lpstr>
      <vt:lpstr>FINAL PERMUTATION</vt:lpstr>
      <vt:lpstr>PRINCIPLE BEHIND S BOX</vt:lpstr>
      <vt:lpstr>PRINCIPLE BEHIND S BOX</vt:lpstr>
      <vt:lpstr>PRINCIPLE BEHIND S BOX</vt:lpstr>
      <vt:lpstr>DECRYPTION DES</vt:lpstr>
      <vt:lpstr>TRIPLE DES</vt:lpstr>
      <vt:lpstr>TRIPLE DES</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REFERENCES AND CONCLUSION</vt:lpstr>
      <vt:lpstr>Conclusion</vt:lpstr>
      <vt:lpstr>Conclusion</vt:lpstr>
      <vt:lpstr>Conclusion</vt:lpstr>
      <vt:lpstr>Conclusion</vt:lpstr>
      <vt:lpstr>A SOLUTION - AES</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Demonstrations on cryptography</dc:title>
  <dc:creator>Karthik Hallad</dc:creator>
  <cp:lastModifiedBy>Karthik Hallad</cp:lastModifiedBy>
  <cp:revision>19</cp:revision>
  <dcterms:modified xsi:type="dcterms:W3CDTF">2022-01-21T09:10:36Z</dcterms:modified>
</cp:coreProperties>
</file>